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304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30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5" r:id="rId31"/>
    <p:sldId id="286" r:id="rId32"/>
    <p:sldId id="287" r:id="rId33"/>
    <p:sldId id="307" r:id="rId34"/>
    <p:sldId id="288" r:id="rId35"/>
    <p:sldId id="294" r:id="rId36"/>
    <p:sldId id="301" r:id="rId37"/>
    <p:sldId id="292" r:id="rId38"/>
    <p:sldId id="293" r:id="rId39"/>
    <p:sldId id="302" r:id="rId40"/>
    <p:sldId id="297" r:id="rId41"/>
    <p:sldId id="300" r:id="rId42"/>
    <p:sldId id="303" r:id="rId43"/>
    <p:sldId id="298" r:id="rId44"/>
    <p:sldId id="299" r:id="rId45"/>
    <p:sldId id="305" r:id="rId46"/>
    <p:sldId id="308" r:id="rId47"/>
    <p:sldId id="309" r:id="rId48"/>
    <p:sldId id="31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2294" autoAdjust="0"/>
  </p:normalViewPr>
  <p:slideViewPr>
    <p:cSldViewPr>
      <p:cViewPr varScale="1">
        <p:scale>
          <a:sx n="71" d="100"/>
          <a:sy n="71" d="100"/>
        </p:scale>
        <p:origin x="133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B8AE2-57B5-4D00-934D-10F6426EBFFC}" type="datetimeFigureOut">
              <a:rPr lang="pt-PT" smtClean="0"/>
              <a:pPr/>
              <a:t>01-05-2016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253DD-BE1C-475B-A5C5-C30BBCA5C3D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74678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1CF50-22CA-484B-9B62-C5CC154B868A}" type="datetimeFigureOut">
              <a:rPr lang="pt-PT" smtClean="0"/>
              <a:pPr/>
              <a:t>01-05-2016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24831-BF0E-40B2-9D6F-E699E329B87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6024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5587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927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70536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095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01501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565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1689-DF0C-4961-8709-70093EABCCB7}" type="datetime1">
              <a:rPr lang="en-US" smtClean="0"/>
              <a:t>5/1/2016</a:t>
            </a:fld>
            <a:endParaRPr lang="en-US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União Europeia</a:t>
            </a:r>
            <a:endParaRPr lang="en-US" dirty="0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EC9B-D5F1-42F6-8959-0513F8FE2938}" type="datetime1">
              <a:rPr lang="en-US" smtClean="0"/>
              <a:t>5/1/2016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União Europeia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5698-8413-4889-837E-0DAEB0F69D06}" type="datetime1">
              <a:rPr lang="en-US" smtClean="0"/>
              <a:t>5/1/2016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União Europeia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B443-E612-416C-A279-22684A8B5358}" type="datetime1">
              <a:rPr lang="en-US" smtClean="0"/>
              <a:t>5/1/2016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União Europeia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39CF-2C87-44D7-BCEC-8E2D1851D0AA}" type="datetime1">
              <a:rPr lang="en-US" smtClean="0"/>
              <a:t>5/1/2016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União Europeia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3761-D627-4F77-96C6-FEC32B821FA1}" type="datetime1">
              <a:rPr lang="en-US" smtClean="0"/>
              <a:t>5/1/2016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União Europeia</a:t>
            </a:r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2007-3981-4962-AFF3-AE3C7FA51BB9}" type="datetime1">
              <a:rPr lang="en-US" smtClean="0"/>
              <a:t>5/1/2016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União Europeia</a:t>
            </a:r>
            <a:endParaRPr lang="en-US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4D05-C676-41AC-BD2C-ACE493355F78}" type="datetime1">
              <a:rPr lang="en-US" smtClean="0"/>
              <a:t>5/1/2016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União Europeia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92DA-0D05-4C59-9A02-5CCE63CC84A2}" type="datetime1">
              <a:rPr lang="en-US" smtClean="0"/>
              <a:t>5/1/2016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União Europeia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646C-13AD-4159-A737-356FBA52A1BE}" type="datetime1">
              <a:rPr lang="en-US" smtClean="0"/>
              <a:t>5/1/2016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União Europeia</a:t>
            </a:r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4491-CAF1-4CC5-9455-8B27084395A1}" type="datetime1">
              <a:rPr lang="en-US" smtClean="0"/>
              <a:t>5/1/2016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União Europeia</a:t>
            </a:r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39FE9B-E50C-4669-B472-562854DECAF7}" type="datetime1">
              <a:rPr lang="en-US" smtClean="0"/>
              <a:t>5/1/2016</a:t>
            </a:fld>
            <a:endParaRPr lang="en-US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União Europeia</a:t>
            </a:r>
            <a:endParaRPr lang="en-US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upload.wikimedia.org/wikipedia/commons/2/2d/Euro_coins_version_II.p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1066800"/>
            <a:ext cx="4267200" cy="685800"/>
          </a:xfrm>
        </p:spPr>
        <p:txBody>
          <a:bodyPr>
            <a:noAutofit/>
          </a:bodyPr>
          <a:lstStyle/>
          <a:p>
            <a:pPr algn="ctr"/>
            <a:r>
              <a:rPr lang="pt-PT" sz="3200" dirty="0" smtClean="0">
                <a:latin typeface="Comic Sans MS" pitchFamily="66" charset="0"/>
              </a:rPr>
              <a:t>A União </a:t>
            </a:r>
            <a:r>
              <a:rPr lang="pt-PT" sz="3600" dirty="0" smtClean="0">
                <a:latin typeface="Comic Sans MS" pitchFamily="66" charset="0"/>
              </a:rPr>
              <a:t>Europeia</a:t>
            </a:r>
            <a:r>
              <a:rPr lang="pt-PT" sz="3200" dirty="0" smtClean="0">
                <a:latin typeface="Comic Sans MS" pitchFamily="66" charset="0"/>
              </a:rPr>
              <a:t> </a:t>
            </a:r>
            <a:endParaRPr lang="pt-PT" sz="3200" dirty="0">
              <a:latin typeface="Comic Sans MS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096000"/>
            <a:ext cx="9144000" cy="7620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t-PT" sz="2000" dirty="0" smtClean="0">
                <a:latin typeface="Comic Sans MS" pitchFamily="66" charset="0"/>
              </a:rPr>
              <a:t>Trabalho realizado por: Maria Carolina Salgueiro Neves, Nº5 </a:t>
            </a:r>
          </a:p>
          <a:p>
            <a:pPr algn="ctr"/>
            <a:r>
              <a:rPr lang="pt-PT" sz="2000" dirty="0" smtClean="0">
                <a:latin typeface="Comic Sans MS" pitchFamily="66" charset="0"/>
              </a:rPr>
              <a:t>30 de abril, de 2016 </a:t>
            </a:r>
          </a:p>
          <a:p>
            <a:pPr algn="just"/>
            <a:r>
              <a:rPr lang="pt-PT" sz="2000" dirty="0" smtClean="0">
                <a:latin typeface="Comic Sans MS" pitchFamily="66" charset="0"/>
              </a:rPr>
              <a:t> </a:t>
            </a:r>
          </a:p>
          <a:p>
            <a:endParaRPr lang="pt-PT" sz="2000" dirty="0" smtClean="0">
              <a:latin typeface="Comic Sans MS" pitchFamily="66" charset="0"/>
            </a:endParaRPr>
          </a:p>
          <a:p>
            <a:endParaRPr lang="pt-PT" sz="2000" dirty="0">
              <a:latin typeface="Comic Sans MS" pitchFamily="66" charset="0"/>
            </a:endParaRPr>
          </a:p>
        </p:txBody>
      </p:sp>
      <p:pic>
        <p:nvPicPr>
          <p:cNvPr id="4" name="Imagem 3" descr="http://cip.org.pt/wp-content/uploads/2016/02/drapeauU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33600"/>
            <a:ext cx="6248400" cy="3697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s://upload.wikimedia.org/wikipedia/commons/3/37/Governo_de_portugal_-_S%C3%ADmbolo_Nacio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52400"/>
            <a:ext cx="1577731" cy="762000"/>
          </a:xfrm>
          <a:prstGeom prst="rect">
            <a:avLst/>
          </a:prstGeom>
          <a:noFill/>
        </p:spPr>
      </p:pic>
      <p:sp>
        <p:nvSpPr>
          <p:cNvPr id="14340" name="AutoShape 4" descr="Resultado de imagem para agrupamento de alfândega da 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4342" name="AutoShape 6" descr="Resultado de imagem para agrupamento de alfândega da 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4344" name="Picture 8" descr="https://sites.google.com/site/clubeeuropeuaeaf/_/rsrc/1416065750876/cartao-de-membro-do-clube/home/logo-escola-pequeno.png?height=224&amp;width=4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152400"/>
            <a:ext cx="1660072" cy="9296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381000"/>
          </a:xfrm>
        </p:spPr>
        <p:txBody>
          <a:bodyPr>
            <a:noAutofit/>
          </a:bodyPr>
          <a:lstStyle/>
          <a:p>
            <a:pPr algn="ctr"/>
            <a:r>
              <a:rPr lang="pt-PT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 que é a União Europeia ?</a:t>
            </a:r>
            <a:endParaRPr lang="pt-PT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 A União Europeia (UE), é uma parceria económica e política com características únicas, constituída por 28 países europeus, que, em conjunto, abarcam grande parte do continente europeu. </a:t>
            </a: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  Estes 28 países juntaram-se para promover a paz e o bem-estar das suas populações. A União Europeia funciona como uma equipa, todos os países têm as mesmas regras, os mesmos objetivos e as mesmas ideias.</a:t>
            </a: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    União Europeia = Solidariedade entre os povos</a:t>
            </a: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Os países mais desenvolvidos devem ajudar os países com maiores dificuldade. 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2743200" y="49530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457200"/>
          </a:xfrm>
        </p:spPr>
        <p:txBody>
          <a:bodyPr>
            <a:noAutofit/>
          </a:bodyPr>
          <a:lstStyle/>
          <a:p>
            <a:pPr algn="ctr"/>
            <a:r>
              <a:rPr lang="pt-PT" sz="3200" dirty="0" smtClean="0">
                <a:latin typeface="Arial" pitchFamily="34" charset="0"/>
                <a:cs typeface="Arial" pitchFamily="34" charset="0"/>
              </a:rPr>
              <a:t>Os diferentes alargamentos da União Europeia 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876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400" b="1" dirty="0" smtClean="0">
                <a:latin typeface="Comic Sans MS" pitchFamily="66" charset="0"/>
              </a:rPr>
              <a:t>   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1º Alargamento →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deu-se a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1 de janeiro de 1973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onde entraram para a União Europeia 3 países: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Dinamarca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Irlanda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Reino Unido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passando assim a chamar-se Comunidade Económica Europeia ou Europa dos nove.  </a:t>
            </a:r>
          </a:p>
          <a:p>
            <a:pPr algn="just">
              <a:buNone/>
            </a:pPr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   2º Alargamento →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deu-se a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1 de janeiro de 1981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onde entraram para a União Europeia a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Grécia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passando assim a chamar-se Comunidade Económica Europeia ou Europa dos dez. </a:t>
            </a:r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   3º Alargamento →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deu-se a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1 de janeiro de 1986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onde entraram para União Europeia 2 países: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Portugal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Espanha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passando assim a chamar-se Comunidade Económica Europeia ou Europa dos doze. </a:t>
            </a:r>
            <a:endParaRPr lang="pt-PT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    4º Alargamento →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deu-se a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1 de janeiro de 1995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onde entraram para a União Europeia 3 países: a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Áustria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Suécia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e a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Finlândia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passando assim a chamar-se Europa dos quinze. </a:t>
            </a:r>
          </a:p>
          <a:p>
            <a:pPr algn="just">
              <a:buNone/>
            </a:pPr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 5ºAlargamento →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deu-se a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1 de maio de 2004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em que a Europa viu ocorrer o seu maior alargamento até ao dia de hoje, onde entraram para a União Europeia 10 países: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Malta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Chipre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Eslovénia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Estónia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Letónia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Lituânia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Polónia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República Checa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Eslováquia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Hungria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passando assim a chamar-se Europa dos vinte e cinco.</a:t>
            </a: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    6º Alargamento →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deu-se a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1 de janeiro de 2007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onde entraram para a União Europeia 2 países: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Roménia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e a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Bulgária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passando assim a chamar-se Europa dos vinte e sete.</a:t>
            </a:r>
            <a:endParaRPr lang="pt-PT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buNone/>
            </a:pPr>
            <a:endParaRPr lang="pt-PT" sz="2000" dirty="0" smtClean="0">
              <a:latin typeface="Comic Sans MS" pitchFamily="66" charset="0"/>
              <a:cs typeface="Arial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   7º Alargamento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deu-se a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1 de julho de 2013,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onde entrou para a União Europeia apenas a 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Croácia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passando assim a   chamar-se Europa dos vinte dos e oito.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image.slidesharecdn.com/construcaodauniaoeuropeia-110116093127-phpapp02/95/construcao-da-uniaoeuropeia-28-728.jpg?cb=12951703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599"/>
            <a:ext cx="6019800" cy="4191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352800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914400" cy="501650"/>
          </a:xfrm>
        </p:spPr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Marcador de Posição de Conteúdo 5"/>
          <p:cNvPicPr>
            <a:picLocks noGrp="1"/>
          </p:cNvPicPr>
          <p:nvPr>
            <p:ph idx="1"/>
          </p:nvPr>
        </p:nvPicPr>
        <p:blipFill>
          <a:blip r:embed="rId2" cstate="print"/>
          <a:srcRect l="12762" t="31315" r="2574" b="2245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04800" y="609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Tratados</a:t>
            </a:r>
            <a:r>
              <a:rPr lang="pt-PT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pt-PT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pt-PT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nião </a:t>
            </a:r>
            <a:r>
              <a:rPr lang="pt-PT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PT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uropeia</a:t>
            </a:r>
            <a:endParaRPr lang="pt-PT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pt-PT" sz="3200" dirty="0" smtClean="0">
                <a:latin typeface="Arial" pitchFamily="34" charset="0"/>
                <a:cs typeface="Arial" pitchFamily="34" charset="0"/>
              </a:rPr>
              <a:t> Os objetivos/vantagens da União Europeia 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000" dirty="0" smtClean="0">
                <a:latin typeface="Comic Sans MS" pitchFamily="66" charset="0"/>
              </a:rPr>
              <a:t>  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Livre circulação de pessoas, mercadorias, bens, serviços e capitais. </a:t>
            </a: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 ● 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Criação de um mercado comum.</a:t>
            </a: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1400" dirty="0" smtClean="0">
                <a:latin typeface="Arial" pitchFamily="34" charset="0"/>
                <a:cs typeface="Arial" pitchFamily="34" charset="0"/>
              </a:rPr>
              <a:t>    ● 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Definições de políticas comuns: Agricultura e Pesca.</a:t>
            </a: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Cooperação económica, científica e tecnológica. </a:t>
            </a: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1400" dirty="0" smtClean="0">
                <a:latin typeface="Arial" pitchFamily="34" charset="0"/>
                <a:cs typeface="Arial" pitchFamily="34" charset="0"/>
              </a:rPr>
              <a:t>    ●  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Reforçar a segurança e a defesa da União Europeia, mantendo a paz.</a:t>
            </a: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1400" dirty="0" smtClean="0">
                <a:latin typeface="Arial" pitchFamily="34" charset="0"/>
                <a:cs typeface="Arial" pitchFamily="34" charset="0"/>
              </a:rPr>
              <a:t>    ●  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Elevar os níveis de vida das populações que aderem.</a:t>
            </a:r>
            <a:endParaRPr lang="pt-PT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514600" y="6324600"/>
            <a:ext cx="3352800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458200" cy="457200"/>
          </a:xfrm>
        </p:spPr>
        <p:txBody>
          <a:bodyPr>
            <a:noAutofit/>
          </a:bodyPr>
          <a:lstStyle/>
          <a:p>
            <a:pPr algn="ctr"/>
            <a:r>
              <a:rPr lang="pt-PT" sz="3200" dirty="0" smtClean="0">
                <a:latin typeface="Arial" panose="020B0604020202020204" pitchFamily="34" charset="0"/>
                <a:cs typeface="Arial" pitchFamily="34" charset="0"/>
              </a:rPr>
              <a:t>Desvantagens da União Europeia </a:t>
            </a:r>
            <a:endParaRPr lang="pt-P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938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PT" sz="1200" dirty="0" smtClean="0">
                <a:latin typeface="Arial" pitchFamily="34" charset="0"/>
                <a:cs typeface="Arial" pitchFamily="34" charset="0"/>
              </a:rPr>
              <a:t>           ● 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Crescimento das importações superiores ao das exportações.</a:t>
            </a: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 Dificuldade me conseguir atingir critérios de convergência           económicos.</a:t>
            </a: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Envolve sentimentos de patriotismo e nacionalismo. </a:t>
            </a: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 Aumento da concorrência. </a:t>
            </a: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1200" dirty="0" smtClean="0">
                <a:latin typeface="Arial" pitchFamily="34" charset="0"/>
                <a:cs typeface="Arial" pitchFamily="34" charset="0"/>
              </a:rPr>
              <a:t>        ● 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Aumentam  alguns vícios como álcool e a prostituição.</a:t>
            </a: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Profunda crise na agricultura.</a:t>
            </a:r>
          </a:p>
          <a:p>
            <a:pPr algn="just">
              <a:buNone/>
            </a:pPr>
            <a:endParaRPr lang="pt-PT" sz="2000" dirty="0" smtClean="0">
              <a:latin typeface="Comic Sans MS" pitchFamily="66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2000" dirty="0" smtClean="0">
                <a:latin typeface="Comic Sans MS" pitchFamily="66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        </a:t>
            </a:r>
            <a:endParaRPr lang="pt-PT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3200" b="1" dirty="0" smtClean="0">
                <a:latin typeface="Arial" pitchFamily="34" charset="0"/>
                <a:cs typeface="Arial" pitchFamily="34" charset="0"/>
              </a:rPr>
            </a:br>
            <a:r>
              <a:rPr lang="pt-PT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pt-PT" sz="3200" b="1" dirty="0">
                <a:latin typeface="Arial" pitchFamily="34" charset="0"/>
                <a:cs typeface="Arial" pitchFamily="34" charset="0"/>
              </a:rPr>
            </a:br>
            <a:r>
              <a:rPr lang="pt-PT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3200" b="1" dirty="0" smtClean="0">
                <a:latin typeface="Arial" pitchFamily="34" charset="0"/>
                <a:cs typeface="Arial" pitchFamily="34" charset="0"/>
              </a:rPr>
            </a:br>
            <a:r>
              <a:rPr lang="pt-PT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3200" b="1" dirty="0" smtClean="0">
                <a:latin typeface="Arial" pitchFamily="34" charset="0"/>
                <a:cs typeface="Arial" pitchFamily="34" charset="0"/>
              </a:rPr>
            </a:br>
            <a:r>
              <a:rPr lang="pt-PT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pt-PT" sz="3200" b="1" dirty="0">
                <a:latin typeface="Arial" pitchFamily="34" charset="0"/>
                <a:cs typeface="Arial" pitchFamily="34" charset="0"/>
              </a:rPr>
            </a:br>
            <a:r>
              <a:rPr lang="pt-PT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3200" b="1" dirty="0" smtClean="0">
                <a:latin typeface="Arial" pitchFamily="34" charset="0"/>
                <a:cs typeface="Arial" pitchFamily="34" charset="0"/>
              </a:rPr>
            </a:br>
            <a:r>
              <a:rPr lang="pt-PT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pt-PT" sz="3200" dirty="0">
                <a:latin typeface="Arial" pitchFamily="34" charset="0"/>
                <a:ea typeface="Verdana" pitchFamily="34" charset="0"/>
                <a:cs typeface="Arial" pitchFamily="34" charset="0"/>
              </a:rPr>
              <a:t>Instituições da União Europeia e as suas funções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562600" cy="5410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PT" sz="8000" b="1" dirty="0" smtClean="0">
                <a:latin typeface="Arial" pitchFamily="34" charset="0"/>
                <a:cs typeface="Arial" pitchFamily="34" charset="0"/>
              </a:rPr>
              <a:t>  → </a:t>
            </a:r>
            <a:r>
              <a:rPr lang="pt-PT" sz="8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Comissão Europeia</a:t>
            </a:r>
            <a:endParaRPr lang="pt-PT" sz="8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7200" b="1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7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   Com  sede  na cidade de Bruxelas ( capital da Bélgica), é o principal órgão de decisão da União Europeia. É formada por um ministro de cada estado membro.</a:t>
            </a:r>
          </a:p>
          <a:p>
            <a:pPr>
              <a:buNone/>
            </a:pPr>
            <a:endParaRPr lang="pt-PT" sz="72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7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   A Comissão Europeia tem as seguintes funções:</a:t>
            </a:r>
          </a:p>
          <a:p>
            <a:pPr>
              <a:buNone/>
            </a:pPr>
            <a:endParaRPr lang="pt-PT" sz="72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7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      </a:t>
            </a:r>
            <a:r>
              <a:rPr lang="pt-PT" sz="5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●</a:t>
            </a:r>
            <a:r>
              <a:rPr lang="pt-PT" sz="7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Decidir sobre finanças, agricultura, imigração e negócios.</a:t>
            </a:r>
          </a:p>
          <a:p>
            <a:pPr>
              <a:buNone/>
            </a:pPr>
            <a:r>
              <a:rPr lang="pt-PT" sz="7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      </a:t>
            </a:r>
            <a:r>
              <a:rPr lang="pt-PT" sz="5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●</a:t>
            </a:r>
            <a:r>
              <a:rPr lang="pt-PT" sz="7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Em conjunto com o Parlamento Europeu, exerce também a função de poder legislativo da União Europeia.</a:t>
            </a:r>
          </a:p>
          <a:p>
            <a:pPr>
              <a:buNone/>
            </a:pPr>
            <a:r>
              <a:rPr lang="pt-PT" sz="7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      </a:t>
            </a:r>
            <a:r>
              <a:rPr lang="pt-PT" sz="5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●</a:t>
            </a:r>
            <a:r>
              <a:rPr lang="pt-PT" sz="7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Decidir também sobre política externa do bloco e segurança comum.</a:t>
            </a:r>
          </a:p>
          <a:p>
            <a:pPr>
              <a:buNone/>
            </a:pPr>
            <a:r>
              <a:rPr lang="pt-PT" sz="7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     </a:t>
            </a:r>
            <a:r>
              <a:rPr lang="pt-PT" sz="5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● </a:t>
            </a:r>
            <a:r>
              <a:rPr lang="pt-PT" sz="7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Executa a coordenação da política económica geral e as ações dos estados membros. </a:t>
            </a:r>
          </a:p>
          <a:p>
            <a:pPr>
              <a:buNone/>
            </a:pPr>
            <a:r>
              <a:rPr lang="pt-PT" sz="5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        ●</a:t>
            </a:r>
            <a:r>
              <a:rPr lang="pt-PT" sz="7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Adota medidas nas áreas de cooperação judiciária e penal.</a:t>
            </a:r>
          </a:p>
          <a:p>
            <a:pPr>
              <a:buNone/>
            </a:pPr>
            <a:r>
              <a:rPr lang="pt-PT" sz="7200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pPr>
              <a:buNone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    </a:t>
            </a:r>
            <a:endParaRPr lang="pt-PT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www.dinheirovivo.pt/wp-content/uploads/2015/10/ng3091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43200"/>
            <a:ext cx="3355726" cy="1905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352800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5410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O atual Presidente da Comissão Europeia é o político             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Juan-Claude Juncker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A Comissão Europeia é constituída atualmente por 27 comissários, um por cada Estado Membro. </a:t>
            </a:r>
          </a:p>
          <a:p>
            <a:pPr>
              <a:buNone/>
            </a:pPr>
            <a:endParaRPr lang="pt-PT" sz="2000" dirty="0" smtClean="0">
              <a:latin typeface="Comic Sans MS" pitchFamily="66" charset="0"/>
            </a:endParaRPr>
          </a:p>
          <a:p>
            <a:pPr>
              <a:buNone/>
            </a:pPr>
            <a:endParaRPr lang="pt-PT" sz="2000" dirty="0" smtClean="0">
              <a:latin typeface="Comic Sans MS" pitchFamily="66" charset="0"/>
            </a:endParaRPr>
          </a:p>
          <a:p>
            <a:pPr>
              <a:buNone/>
            </a:pPr>
            <a:endParaRPr lang="pt-PT" sz="2000" dirty="0" smtClean="0">
              <a:latin typeface="Comic Sans MS" pitchFamily="66" charset="0"/>
            </a:endParaRPr>
          </a:p>
          <a:p>
            <a:pPr>
              <a:buNone/>
            </a:pPr>
            <a:endParaRPr lang="pt-PT" sz="2000" dirty="0" smtClean="0">
              <a:latin typeface="Comic Sans MS" pitchFamily="66" charset="0"/>
            </a:endParaRPr>
          </a:p>
          <a:p>
            <a:pPr>
              <a:buNone/>
            </a:pPr>
            <a:endParaRPr lang="pt-PT" sz="2000" dirty="0" smtClean="0">
              <a:latin typeface="Comic Sans MS" pitchFamily="66" charset="0"/>
            </a:endParaRPr>
          </a:p>
          <a:p>
            <a:pPr>
              <a:buNone/>
            </a:pPr>
            <a:endParaRPr lang="pt-PT" sz="2000" dirty="0" smtClean="0">
              <a:latin typeface="Comic Sans MS" pitchFamily="66" charset="0"/>
            </a:endParaRPr>
          </a:p>
          <a:p>
            <a:pPr>
              <a:buNone/>
            </a:pPr>
            <a:endParaRPr lang="pt-PT" sz="2000" dirty="0">
              <a:latin typeface="Comic Sans MS" pitchFamily="66" charset="0"/>
            </a:endParaRPr>
          </a:p>
        </p:txBody>
      </p:sp>
      <p:pic>
        <p:nvPicPr>
          <p:cNvPr id="31746" name="Picture 2" descr="http://www.jn.pt/storage/JN/2015/big/ng465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2743200" cy="1905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 descr="http://ec.europa.eu/commission/sites/cwt/files/styles/team_image_1280px/public/group2_0.jpg?itok=TCq9Vrs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10200" y="4724400"/>
            <a:ext cx="3429000" cy="168433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352800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7244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PT" sz="2400" dirty="0" smtClean="0">
                <a:latin typeface="Comic Sans MS" pitchFamily="66" charset="0"/>
              </a:rPr>
              <a:t>   </a:t>
            </a:r>
            <a:r>
              <a:rPr lang="pt-PT" sz="2400" dirty="0" smtClean="0">
                <a:latin typeface="Comic Sans MS" pitchFamily="66" charset="0"/>
                <a:cs typeface="Arial"/>
              </a:rPr>
              <a:t>→ </a:t>
            </a:r>
            <a:r>
              <a:rPr lang="pt-PT" sz="2200" b="1" dirty="0" smtClean="0">
                <a:latin typeface="Arial" pitchFamily="34" charset="0"/>
                <a:cs typeface="Arial" pitchFamily="34" charset="0"/>
              </a:rPr>
              <a:t>Conselho Europeu </a:t>
            </a:r>
          </a:p>
          <a:p>
            <a:pPr>
              <a:buNone/>
            </a:pPr>
            <a:endParaRPr lang="pt-PT" sz="1900" b="1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19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    </a:t>
            </a:r>
            <a:r>
              <a:rPr lang="pt-PT" sz="19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O Conselho da União Europeia que define as orientações e prioridades políticas gerais da União Europeia. O Conselho Europeu é composto pelos Chefes de Estado ou de Governo dos Estados Membros, bem como o seu presidente. É constituído por 27 ministros, cada um dos quais pertencente aos Estados Membros da União Europeia. </a:t>
            </a:r>
          </a:p>
          <a:p>
            <a:pPr algn="just">
              <a:buNone/>
            </a:pPr>
            <a:endParaRPr lang="pt-PT" sz="19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19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    As reuniões são presididas pelo Estado Membro que detém a Presidência do Conselho da União Europeia, que é rotativa de 6 em 6 meses. Este Conselho tem sede em Bruxelas, na Bélgica.</a:t>
            </a:r>
          </a:p>
          <a:p>
            <a:pPr>
              <a:buNone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    </a:t>
            </a:r>
            <a:endParaRPr lang="pt-PT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http://conectparis.com/Content/imgs/p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3581400" cy="2133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s://maiseuropaalargamento.files.wordpress.com/2012/07/credits-conselho-da-uniacc83o-europe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4038600" cy="20193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000" dirty="0" smtClean="0">
                <a:latin typeface="Comic Sans MS" pitchFamily="66" charset="0"/>
              </a:rPr>
              <a:t>   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Este trabalho realizado no âmbito da disciplina de Geografia, tem como objetivo clarificar e consolidar algumas das matérias e conteúdos apreendidos acerca da União Europeia (UE).  </a:t>
            </a: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Nesse sentido, procurei e pesquisei diversa informação em livros e também nos sítios da internet relativa á União Europeia. </a:t>
            </a:r>
          </a:p>
          <a:p>
            <a:pPr algn="just">
              <a:buNone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  Apresenta-se estruturado em duas partes.</a:t>
            </a: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A realização deste trabalho foi, </a:t>
            </a:r>
          </a:p>
          <a:p>
            <a:pPr algn="just">
              <a:buNone/>
            </a:pPr>
            <a:r>
              <a:rPr lang="pt-PT" sz="2000" dirty="0" smtClean="0">
                <a:latin typeface="Comic Sans MS" pitchFamily="66" charset="0"/>
              </a:rPr>
              <a:t>   bastante enriquecedor para a minha</a:t>
            </a:r>
          </a:p>
          <a:p>
            <a:pPr algn="just">
              <a:buNone/>
            </a:pPr>
            <a:r>
              <a:rPr lang="pt-PT" sz="2000" dirty="0">
                <a:latin typeface="Comic Sans MS" pitchFamily="66" charset="0"/>
              </a:rPr>
              <a:t> </a:t>
            </a:r>
            <a:r>
              <a:rPr lang="pt-PT" sz="2000" dirty="0" smtClean="0">
                <a:latin typeface="Comic Sans MS" pitchFamily="66" charset="0"/>
              </a:rPr>
              <a:t>  formação, espero assim, poder </a:t>
            </a:r>
          </a:p>
          <a:p>
            <a:pPr algn="just">
              <a:buNone/>
            </a:pPr>
            <a:r>
              <a:rPr lang="pt-PT" sz="2000" dirty="0">
                <a:latin typeface="Comic Sans MS" pitchFamily="66" charset="0"/>
              </a:rPr>
              <a:t> </a:t>
            </a:r>
            <a:r>
              <a:rPr lang="pt-PT" sz="2000" dirty="0" smtClean="0">
                <a:latin typeface="Comic Sans MS" pitchFamily="66" charset="0"/>
              </a:rPr>
              <a:t>  contribuir para a disseminação </a:t>
            </a:r>
          </a:p>
          <a:p>
            <a:pPr algn="just">
              <a:buNone/>
            </a:pPr>
            <a:r>
              <a:rPr lang="pt-PT" sz="2000" dirty="0">
                <a:latin typeface="Comic Sans MS" pitchFamily="66" charset="0"/>
              </a:rPr>
              <a:t> </a:t>
            </a:r>
            <a:r>
              <a:rPr lang="pt-PT" sz="2000" dirty="0" smtClean="0">
                <a:latin typeface="Comic Sans MS" pitchFamily="66" charset="0"/>
              </a:rPr>
              <a:t> e promoção do conhecimento. </a:t>
            </a:r>
          </a:p>
        </p:txBody>
      </p:sp>
      <p:pic>
        <p:nvPicPr>
          <p:cNvPr id="4" name="Imagem 3" descr="http://1.bp.blogspot.com/_2gb4CvSf6jQ/S-WQkIRFWeI/AAAAAAAAAUs/h0D1JNZSZA0/s1600/UE%2520Bandeiras%5B1%5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10000"/>
            <a:ext cx="3276600" cy="253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15112"/>
          </a:xfrm>
        </p:spPr>
        <p:txBody>
          <a:bodyPr>
            <a:noAutofit/>
          </a:bodyPr>
          <a:lstStyle/>
          <a:p>
            <a:pPr algn="ctr"/>
            <a:r>
              <a:rPr lang="pt-PT" sz="32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PT" sz="1800" b="1" dirty="0" smtClean="0">
                <a:latin typeface="Arial" pitchFamily="34" charset="0"/>
                <a:cs typeface="Arial" pitchFamily="34" charset="0"/>
              </a:rPr>
              <a:t>O Conselho Europeu tem as seguintes funções: </a:t>
            </a:r>
          </a:p>
          <a:p>
            <a:pPr>
              <a:buNone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>
              <a:buNone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Decide sobre as orientações gerais e as prioridades políticas, mas não aprova a legislação.</a:t>
            </a:r>
          </a:p>
          <a:p>
            <a:pPr algn="just"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1400" dirty="0" smtClean="0">
                <a:latin typeface="Arial" pitchFamily="34" charset="0"/>
                <a:cs typeface="Arial" pitchFamily="34" charset="0"/>
              </a:rPr>
              <a:t>     ●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Trata de questões complexas e sensíveis que não podem ser resolvidas a níveis inferiores de cooperação  intergovernamental.</a:t>
            </a:r>
          </a:p>
          <a:p>
            <a:pPr algn="just"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Define a política  externa e de segurança comum da UE, tendo em conta os interesses estratégicos e as implicações em termos de defesa. </a:t>
            </a:r>
          </a:p>
          <a:p>
            <a:pPr algn="just"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Designa e nomeia candidatos e determinados altos cargos nas instituições da UE como a presidência do BCE e da Comissão.  </a:t>
            </a:r>
          </a:p>
          <a:p>
            <a:pPr algn="just"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1400" dirty="0" smtClean="0">
                <a:latin typeface="Arial" pitchFamily="34" charset="0"/>
                <a:cs typeface="Arial" pitchFamily="34" charset="0"/>
              </a:rPr>
              <a:t>     ●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Celebra acordos internacionais entre a EU e outros países ou organizações internacionais.     </a:t>
            </a:r>
          </a:p>
          <a:p>
            <a:pPr>
              <a:buNone/>
            </a:pPr>
            <a:endParaRPr lang="pt-PT" sz="1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pt-PT" sz="1600" dirty="0" smtClean="0">
                <a:latin typeface="Comic Sans MS" pitchFamily="66" charset="0"/>
              </a:rPr>
              <a:t>                                                                                    </a:t>
            </a:r>
          </a:p>
          <a:p>
            <a:pPr>
              <a:buNone/>
            </a:pPr>
            <a:endParaRPr lang="pt-PT" sz="1600" dirty="0" smtClean="0">
              <a:latin typeface="Comic Sans MS" pitchFamily="66" charset="0"/>
            </a:endParaRPr>
          </a:p>
          <a:p>
            <a:pPr>
              <a:buNone/>
            </a:pPr>
            <a:endParaRPr lang="pt-PT" sz="1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pt-PT" sz="16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pt-PT" sz="1600" dirty="0">
              <a:latin typeface="Comic Sans MS" pitchFamily="66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257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1400" dirty="0" smtClean="0">
                <a:latin typeface="Arial" pitchFamily="34" charset="0"/>
                <a:cs typeface="Arial" pitchFamily="34" charset="0"/>
              </a:rPr>
              <a:t>      ● 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Neste momento, o Conselho Europeu é presidido por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Donald Tusk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desde 2014.  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http://www.consilium.europa.eu/uploadedImages/Multimedia/Photos/european-council/Portrait%20Tusk.jpg?targetTypeId=table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1200"/>
            <a:ext cx="2589471" cy="2360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 descr="http://i.telegraph.co.uk/multimedia/archive/02784/donald-tusk_2784050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76600"/>
            <a:ext cx="3124200" cy="2401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56388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000" dirty="0" smtClean="0">
                <a:latin typeface="Comic Sans MS" pitchFamily="66" charset="0"/>
              </a:rPr>
              <a:t>    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→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200" b="1" dirty="0" smtClean="0">
                <a:latin typeface="Arial" pitchFamily="34" charset="0"/>
                <a:cs typeface="Arial" pitchFamily="34" charset="0"/>
              </a:rPr>
              <a:t>Parlamento Europeu</a:t>
            </a:r>
          </a:p>
          <a:p>
            <a:pPr>
              <a:buNone/>
            </a:pPr>
            <a:endParaRPr lang="pt-PT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   O Parlamento Europeu é a instituição parlamentar da União Europeia. Eleito por um período de 5 anos por sufrágio universal direto pelos cidadãos dos estados- membros, o Parlamento Europeu é a expressão democrática de 500 milhões de cidadãos europeus. Constitui assim a Assembleia eleita nos termos dos Tratados, do Ato de 20 de Setembro de 1976. No Parlamento Europeu estão representadas, a nível de formações políticas pan-europeias, as grandes tendências políticas existentes nos países membros. </a:t>
            </a:r>
          </a:p>
          <a:p>
            <a:pPr>
              <a:buNone/>
            </a:pPr>
            <a:r>
              <a:rPr lang="pt-PT" sz="18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 O Parlamento tem sede em Estrasburgo, na França. </a:t>
            </a:r>
          </a:p>
          <a:p>
            <a:pPr>
              <a:buNone/>
            </a:pPr>
            <a:r>
              <a:rPr lang="pt-PT" sz="18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O Presidente do Parlamento Europeu é o socialista alemão </a:t>
            </a:r>
            <a:r>
              <a:rPr lang="pt-PT" sz="1800" b="1" dirty="0" smtClean="0">
                <a:latin typeface="Arial" pitchFamily="34" charset="0"/>
                <a:cs typeface="Arial" pitchFamily="34" charset="0"/>
              </a:rPr>
              <a:t>Martin Schulz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, eleito em 17 de janeiro de 2012.</a:t>
            </a:r>
            <a:endParaRPr lang="pt-PT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http://www.dinheirovivo.pt/wp-content/uploads/2015/10/ng32929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0"/>
            <a:ext cx="2971800" cy="1905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://imagens4.publico.pt/imagens.aspx/859784?tp=UH&amp;db=IMAG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10000"/>
            <a:ext cx="3097002" cy="190888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://www.europarl.europa.eu/website/portal/img/icon/footer_icon_eplogo_p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876300"/>
          </a:xfrm>
          <a:prstGeom prst="rect">
            <a:avLst/>
          </a:prstGeom>
          <a:noFill/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715000"/>
          </a:xfrm>
        </p:spPr>
        <p:txBody>
          <a:bodyPr/>
          <a:lstStyle/>
          <a:p>
            <a:pPr algn="just">
              <a:buNone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  O Parlamento Europeu te as seguintes funções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:  </a:t>
            </a:r>
          </a:p>
          <a:p>
            <a:pPr algn="just"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1400" dirty="0" smtClean="0">
                <a:latin typeface="Arial" pitchFamily="34" charset="0"/>
                <a:cs typeface="Arial" pitchFamily="34" charset="0"/>
              </a:rPr>
              <a:t>   ●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Adota os atos legislativos europeus.</a:t>
            </a: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  ●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Controla democraticamente as outras instituições da União Europeia, especialmente a Comissão. </a:t>
            </a: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Poder orçamental. </a:t>
            </a: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Aprova ou não a entrada de novos países na União Europeia.</a:t>
            </a: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 ●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Promove a adoção da legislação da União Europeia nos diferentes estados-membros. </a:t>
            </a:r>
          </a:p>
          <a:p>
            <a:pPr algn="just"/>
            <a:endParaRPr lang="pt-P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3352800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8100" y="762001"/>
            <a:ext cx="5257800" cy="6096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PT" sz="2200" dirty="0" smtClean="0">
                <a:latin typeface="Comic Sans MS" pitchFamily="66" charset="0"/>
              </a:rPr>
              <a:t> </a:t>
            </a:r>
            <a:r>
              <a:rPr lang="pt-PT" sz="22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PT" sz="2200" b="1" dirty="0" smtClean="0">
                <a:latin typeface="Arial" pitchFamily="34" charset="0"/>
                <a:cs typeface="Arial" pitchFamily="34" charset="0"/>
              </a:rPr>
              <a:t>Tribunal de Justiça da União Europeia </a:t>
            </a:r>
          </a:p>
          <a:p>
            <a:pPr algn="just">
              <a:buNone/>
            </a:pPr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    Esta instituição foi criada em 1952, pelo Tratado CECA ( Comunidade Europeia do Carvão e do Aço). Com sede em Luxemburgo, o Tribunal de Justiça visa garantir a interpretação e aplicação uniformes da legislação da União Europeia em todos os estados-membros de forma a que a lei seja a mesma para todos. Esta instituição também assegura o cumprimento da legislação por parte dos estados-membros e das instituições da União Europeia. </a:t>
            </a: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O Tribunal é competente para se pronunciar sobre os litígios entre os estados membros, instituições da EU, bem como pessoas singulares e coletivas. </a:t>
            </a:r>
          </a:p>
          <a:p>
            <a:pPr algn="just">
              <a:buNone/>
            </a:pPr>
            <a:endParaRPr lang="pt-PT" sz="2000" b="1" dirty="0" smtClean="0">
              <a:latin typeface="Comic Sans MS" pitchFamily="66" charset="0"/>
            </a:endParaRPr>
          </a:p>
          <a:p>
            <a:pPr>
              <a:buNone/>
            </a:pPr>
            <a:endParaRPr lang="pt-PT" sz="2000" b="1" dirty="0" smtClean="0">
              <a:latin typeface="Comic Sans MS" pitchFamily="66" charset="0"/>
            </a:endParaRPr>
          </a:p>
        </p:txBody>
      </p:sp>
      <p:pic>
        <p:nvPicPr>
          <p:cNvPr id="4" name="Imagem 3" descr="http://www.empregoestagios.com/wp-content/uploads/2013/10/advogados-660x3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038600"/>
            <a:ext cx="3581400" cy="18288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 descr="http://images-mediawiki-sites.thefullwiki.org/07/3/9/3/812105541125518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3429000" cy="1752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3352800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2"/>
          </p:nvPr>
        </p:nvSpPr>
        <p:spPr>
          <a:xfrm>
            <a:off x="152400" y="914400"/>
            <a:ext cx="4953000" cy="571500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pt-PT" sz="8000" b="1" dirty="0" smtClean="0">
                <a:latin typeface="Comic Sans MS" pitchFamily="66" charset="0"/>
              </a:rPr>
              <a:t>→ </a:t>
            </a:r>
            <a:r>
              <a:rPr lang="pt-PT" sz="8800" b="1" dirty="0" smtClean="0">
                <a:latin typeface="Arial" pitchFamily="34" charset="0"/>
                <a:cs typeface="Arial" pitchFamily="34" charset="0"/>
              </a:rPr>
              <a:t>Tribunal de Contas da União Europeia</a:t>
            </a:r>
          </a:p>
          <a:p>
            <a:pPr algn="just">
              <a:buNone/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endParaRPr lang="pt-PT" sz="3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3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5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pt-PT" sz="5500" dirty="0" smtClean="0">
                <a:latin typeface="Arial" pitchFamily="34" charset="0"/>
                <a:cs typeface="Arial" pitchFamily="34" charset="0"/>
              </a:rPr>
              <a:t>        O </a:t>
            </a:r>
            <a:r>
              <a:rPr lang="pt-PT" sz="7200" dirty="0" smtClean="0">
                <a:latin typeface="Arial" pitchFamily="34" charset="0"/>
                <a:cs typeface="Arial" pitchFamily="34" charset="0"/>
              </a:rPr>
              <a:t>Tribunal de Contas foi criado em 1975 pelo Tratado de Bruxelas, tendo iniciado os seus trabalhos em 1977. Esta instituição tem sede em Luxemburgo. </a:t>
            </a:r>
          </a:p>
          <a:p>
            <a:pPr algn="just">
              <a:buNone/>
            </a:pPr>
            <a:endParaRPr lang="pt-PT" sz="7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7200" dirty="0" smtClean="0">
                <a:latin typeface="Arial" pitchFamily="34" charset="0"/>
                <a:cs typeface="Arial" pitchFamily="34" charset="0"/>
              </a:rPr>
              <a:t>       O Tribunal verifica se os fundos da União Europeia, provenientes dos contribuintes, são cobrados de forma adequada e utilizados de acordo com a lei, de forma económica e para o fim a que se destinam.                                           </a:t>
            </a:r>
          </a:p>
          <a:p>
            <a:pPr algn="just">
              <a:buNone/>
            </a:pPr>
            <a:r>
              <a:rPr lang="pt-PT" sz="7200" dirty="0" smtClean="0">
                <a:latin typeface="Arial" pitchFamily="34" charset="0"/>
                <a:cs typeface="Arial" pitchFamily="34" charset="0"/>
              </a:rPr>
              <a:t>       A sua missão consiste em assegurar que os contribuintes retiram o maior benefício possível do seu dinheiro e que têm o direito de realizar auditorias junto de qualquer pessoa ou organização que se ocupe da gestão dos fundos da UE.</a:t>
            </a:r>
          </a:p>
          <a:p>
            <a:pPr algn="just">
              <a:buNone/>
            </a:pPr>
            <a:r>
              <a:rPr lang="pt-PT" sz="40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     </a:t>
            </a:r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4" name="Imagem 3" descr="http://manda-te.com/wp-content/uploads/2015/03/tribunal-contas-europeu-700x3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600200"/>
            <a:ext cx="3657600" cy="16764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://www.ionline.pt/media/2015/11/10/499652.jpg?type=arti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657600"/>
            <a:ext cx="3276600" cy="22098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77200" cy="533400"/>
          </a:xfrm>
        </p:spPr>
        <p:txBody>
          <a:bodyPr>
            <a:noAutofit/>
          </a:bodyPr>
          <a:lstStyle/>
          <a:p>
            <a:pPr algn="ctr"/>
            <a:r>
              <a:rPr lang="pt-PT" sz="3200" dirty="0" smtClean="0">
                <a:latin typeface="Arial" pitchFamily="34" charset="0"/>
                <a:cs typeface="Arial" pitchFamily="34" charset="0"/>
              </a:rPr>
              <a:t>A moeda única: O Euro 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9530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pt-PT" sz="62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buNone/>
            </a:pPr>
            <a:r>
              <a:rPr lang="pt-PT" sz="6200" b="1" dirty="0" smtClean="0">
                <a:latin typeface="Arial" pitchFamily="34" charset="0"/>
                <a:cs typeface="Arial" pitchFamily="34" charset="0"/>
              </a:rPr>
              <a:t>  → Vantagens: </a:t>
            </a:r>
            <a:endParaRPr lang="pt-PT" sz="6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6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PT" sz="6200" dirty="0" smtClean="0">
                <a:latin typeface="Arial" pitchFamily="34" charset="0"/>
                <a:cs typeface="Arial" pitchFamily="34" charset="0"/>
              </a:rPr>
              <a:t>Facilita as transações comerciais e financeiras, eliminando os custos cambiais.  </a:t>
            </a:r>
          </a:p>
          <a:p>
            <a:pPr algn="just">
              <a:buNone/>
            </a:pPr>
            <a:r>
              <a:rPr lang="pt-PT" sz="6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pt-PT" sz="6200" dirty="0" smtClean="0">
                <a:latin typeface="Arial" pitchFamily="34" charset="0"/>
                <a:cs typeface="Arial" pitchFamily="34" charset="0"/>
              </a:rPr>
              <a:t>O valor de cada moeda podia subir ou descer a qualquer momento, as pessoas ganhavam ou perdiam, conforme o dia em que se fazia a troca. </a:t>
            </a:r>
          </a:p>
          <a:p>
            <a:pPr algn="just">
              <a:buFont typeface="Wingdings" pitchFamily="2" charset="2"/>
              <a:buChar char="ü"/>
            </a:pPr>
            <a:endParaRPr lang="pt-PT" sz="6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PT" sz="6200" dirty="0" smtClean="0">
                <a:latin typeface="Arial" pitchFamily="34" charset="0"/>
                <a:cs typeface="Arial" pitchFamily="34" charset="0"/>
              </a:rPr>
              <a:t>Torna a Europa mais competitiva no comércio internacional. </a:t>
            </a:r>
          </a:p>
          <a:p>
            <a:pPr algn="just">
              <a:buFont typeface="Wingdings" pitchFamily="2" charset="2"/>
              <a:buChar char="ü"/>
            </a:pPr>
            <a:endParaRPr lang="pt-PT" sz="6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PT" sz="6200" dirty="0" smtClean="0">
                <a:latin typeface="Arial" pitchFamily="34" charset="0"/>
                <a:cs typeface="Arial" pitchFamily="34" charset="0"/>
              </a:rPr>
              <a:t>Simplifica a gestão de empresas.  </a:t>
            </a:r>
          </a:p>
          <a:p>
            <a:pPr algn="just">
              <a:buFont typeface="Wingdings" pitchFamily="2" charset="2"/>
              <a:buChar char="ü"/>
            </a:pPr>
            <a:endParaRPr lang="pt-PT" sz="3600" dirty="0" smtClean="0">
              <a:latin typeface="Comic Sans MS" pitchFamily="66" charset="0"/>
            </a:endParaRPr>
          </a:p>
          <a:p>
            <a:pPr>
              <a:buNone/>
            </a:pPr>
            <a:endParaRPr lang="pt-PT" dirty="0" smtClean="0">
              <a:latin typeface="Comic Sans MS" pitchFamily="66" charset="0"/>
            </a:endParaRPr>
          </a:p>
          <a:p>
            <a:pPr>
              <a:buNone/>
            </a:pPr>
            <a:r>
              <a:rPr lang="pt-PT" sz="2000" dirty="0" smtClean="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pt-PT" sz="2000" dirty="0" smtClean="0">
              <a:latin typeface="Comic Sans MS" pitchFamily="66" charset="0"/>
            </a:endParaRPr>
          </a:p>
          <a:p>
            <a:pPr>
              <a:buNone/>
            </a:pPr>
            <a:endParaRPr lang="pt-PT" sz="20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pt-PT" sz="2000" b="1" dirty="0" smtClean="0">
                <a:latin typeface="Comic Sans MS" pitchFamily="66" charset="0"/>
              </a:rPr>
              <a:t>    </a:t>
            </a:r>
          </a:p>
          <a:p>
            <a:pPr>
              <a:buNone/>
            </a:pPr>
            <a:endParaRPr lang="pt-PT" sz="2000" b="1" dirty="0" smtClean="0">
              <a:latin typeface="Comic Sans MS" pitchFamily="66" charset="0"/>
            </a:endParaRPr>
          </a:p>
          <a:p>
            <a:pPr>
              <a:buNone/>
            </a:pPr>
            <a:endParaRPr lang="pt-PT" sz="2000" b="1" dirty="0">
              <a:latin typeface="Comic Sans MS" pitchFamily="66" charset="0"/>
            </a:endParaRPr>
          </a:p>
        </p:txBody>
      </p:sp>
      <p:pic>
        <p:nvPicPr>
          <p:cNvPr id="9" name="Picture 2" descr="Ficheiro:Euro coins version I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724400"/>
            <a:ext cx="2686890" cy="1752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s://upload.wikimedia.org/wikipedia/commons/6/65/Euro_coins_and_banknot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706371"/>
            <a:ext cx="2793932" cy="183254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94133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100" b="1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Desvantagens: </a:t>
            </a:r>
          </a:p>
          <a:p>
            <a:pPr algn="just">
              <a:buNone/>
            </a:pPr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Foram necessárias muitas horas de treino para os funcionários, gerentes e mesmo clientes nesses países.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buFont typeface="Wingdings" pitchFamily="2" charset="2"/>
              <a:buChar char="ü"/>
            </a:pPr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Negócios que não se fizeram porque a população ainda não  dominava o valor da moeda nova.  </a:t>
            </a:r>
          </a:p>
          <a:p>
            <a:pPr algn="just">
              <a:buFont typeface="Wingdings" pitchFamily="2" charset="2"/>
              <a:buChar char="ü"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Os bens e serviços ficaram mais caros pela transação entre moedas.</a:t>
            </a:r>
          </a:p>
          <a:p>
            <a:pPr algn="just">
              <a:buFont typeface="Wingdings" pitchFamily="2" charset="2"/>
              <a:buChar char="ü"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Os roubos e enganos que foram</a:t>
            </a:r>
          </a:p>
          <a:p>
            <a:pPr marL="0" indent="0"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causados á população, principalmente</a:t>
            </a:r>
          </a:p>
          <a:p>
            <a:pPr marL="0" indent="0" algn="just">
              <a:buNone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  à mais idosa que não conhecia tão bem </a:t>
            </a:r>
          </a:p>
          <a:p>
            <a:pPr marL="0" indent="0"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a moeda.</a:t>
            </a:r>
          </a:p>
          <a:p>
            <a:pPr>
              <a:buNone/>
            </a:pPr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P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001000" cy="457200"/>
          </a:xfrm>
        </p:spPr>
        <p:txBody>
          <a:bodyPr>
            <a:noAutofit/>
          </a:bodyPr>
          <a:lstStyle/>
          <a:p>
            <a:pPr algn="ctr"/>
            <a:r>
              <a:rPr lang="pt-PT" sz="3200" dirty="0" smtClean="0">
                <a:latin typeface="Arial" pitchFamily="34" charset="0"/>
                <a:cs typeface="Arial" pitchFamily="34" charset="0"/>
              </a:rPr>
              <a:t>Países que possuem o Euro 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Dos 28 países que aderiram á União Europeia, apenas    </a:t>
            </a: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19 utilizam a moeda Euro.</a:t>
            </a: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Estes 19 países são: </a:t>
            </a: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  → 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Alemanha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aderiu ao Euro a 1 de janeiro de 1999</a:t>
            </a:r>
            <a:r>
              <a:rPr lang="pt-PT" sz="2000" dirty="0" smtClean="0">
                <a:latin typeface="Comic Sans MS" pitchFamily="66" charset="0"/>
              </a:rPr>
              <a:t>.</a:t>
            </a:r>
            <a:endParaRPr lang="pt-PT" sz="2000" b="1" dirty="0" smtClean="0">
              <a:latin typeface="Comic Sans MS" pitchFamily="66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762000" y="32766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  → 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Áustria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- aderiu ao Euro a 1 de janeiro de 1999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.</a:t>
            </a:r>
            <a:endParaRPr lang="pt-PT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914400" y="3962400"/>
            <a:ext cx="7162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 Bélgica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- aderiu ao Euro a 1 de janeiro de 1999.</a:t>
            </a: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endParaRPr lang="pt-PT" sz="2000" dirty="0" smtClean="0">
              <a:latin typeface="Comic Sans MS" pitchFamily="66" charset="0"/>
              <a:cs typeface="Arial"/>
            </a:endParaRPr>
          </a:p>
          <a:p>
            <a:pPr>
              <a:buNone/>
            </a:pPr>
            <a:endParaRPr lang="pt-PT" sz="2000" dirty="0" smtClean="0">
              <a:latin typeface="Comic Sans MS" pitchFamily="66" charset="0"/>
              <a:cs typeface="Arial"/>
            </a:endParaRPr>
          </a:p>
          <a:p>
            <a:pPr>
              <a:buNone/>
            </a:pPr>
            <a:endParaRPr lang="pt-PT" sz="2000" dirty="0" smtClean="0">
              <a:latin typeface="Comic Sans MS" pitchFamily="66" charset="0"/>
              <a:cs typeface="Arial"/>
            </a:endParaRPr>
          </a:p>
          <a:p>
            <a:pPr>
              <a:buNone/>
            </a:pPr>
            <a:endParaRPr lang="pt-PT" sz="2000" dirty="0" smtClean="0">
              <a:latin typeface="Comic Sans MS" pitchFamily="66" charset="0"/>
              <a:cs typeface="Arial"/>
            </a:endParaRPr>
          </a:p>
          <a:p>
            <a:pPr>
              <a:buNone/>
            </a:pPr>
            <a:endParaRPr lang="pt-PT" sz="2000" dirty="0" smtClean="0">
              <a:latin typeface="Comic Sans MS" pitchFamily="66" charset="0"/>
              <a:cs typeface="Arial"/>
            </a:endParaRPr>
          </a:p>
          <a:p>
            <a:pPr>
              <a:buNone/>
            </a:pPr>
            <a:r>
              <a:rPr lang="pt-PT" sz="2000" dirty="0" smtClean="0">
                <a:latin typeface="Comic Sans MS" pitchFamily="66" charset="0"/>
                <a:cs typeface="Arial"/>
              </a:rPr>
              <a:t> </a:t>
            </a:r>
          </a:p>
          <a:p>
            <a:pPr>
              <a:buNone/>
            </a:pPr>
            <a:r>
              <a:rPr lang="pt-PT" sz="2000" dirty="0" smtClean="0">
                <a:latin typeface="Comic Sans MS" pitchFamily="66" charset="0"/>
                <a:cs typeface="Arial"/>
              </a:rPr>
              <a:t> </a:t>
            </a:r>
            <a:endParaRPr lang="pt-PT" sz="2000" b="1" dirty="0" smtClean="0">
              <a:latin typeface="Comic Sans MS" pitchFamily="66" charset="0"/>
              <a:cs typeface="Arial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762000" y="45720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  → 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Chipre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– aderiu ao Euro a 1 de janeiro de 2008. </a:t>
            </a:r>
          </a:p>
        </p:txBody>
      </p:sp>
      <p:sp>
        <p:nvSpPr>
          <p:cNvPr id="9" name="Rectângulo 8"/>
          <p:cNvSpPr/>
          <p:nvPr/>
        </p:nvSpPr>
        <p:spPr>
          <a:xfrm>
            <a:off x="762000" y="5181600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  → 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Eslováquia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aderiu ao Euro a 1 de janeiro de 2009.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 </a:t>
            </a:r>
            <a:endParaRPr lang="pt-PT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Símbolo do eu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37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5715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Eslovénia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- aderiu ao Euro a 1 de janeiro de 2007. </a:t>
            </a:r>
          </a:p>
          <a:p>
            <a:pPr algn="just"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 Espanha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– aderiu ao Euro a 1 de janeiro de 1999.</a:t>
            </a: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000" dirty="0" smtClean="0">
              <a:latin typeface="Comic Sans MS" pitchFamily="66" charset="0"/>
            </a:endParaRPr>
          </a:p>
          <a:p>
            <a:pPr algn="just">
              <a:buNone/>
            </a:pPr>
            <a:endParaRPr lang="pt-PT" sz="20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pt-PT" sz="2000" dirty="0" smtClean="0">
                <a:latin typeface="Comic Sans MS" pitchFamily="66" charset="0"/>
              </a:rPr>
              <a:t> 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533400" y="1371600"/>
            <a:ext cx="6705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pt-PT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Estónia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- aderiu ao Euro a 1 de janeiro de 2011.</a:t>
            </a: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533400" y="1447801"/>
            <a:ext cx="6858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Finlândia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- aderiu ao Euro a 1 de janeiro de 1999.</a:t>
            </a: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 França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– aderiu a Euro a 1 de janeiro de 1999.</a:t>
            </a: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 Grécia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– aderiu ao Euro a 1 de janeiro de 2001.</a:t>
            </a: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 República da Irlanda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– aderiu ao Euro  1 de    janeiro de 1999.</a:t>
            </a: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 Itália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– aderiu ao Euro a 1 de janeiro de 1999.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ímbolo do eu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t-PT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900" dirty="0">
                <a:latin typeface="Arial" pitchFamily="34" charset="0"/>
                <a:cs typeface="Arial" pitchFamily="34" charset="0"/>
              </a:rPr>
              <a:t>●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Na 1ª parte do trabalho, vou abordar em termos genéricos os conteúdos relacionados com:</a:t>
            </a:r>
          </a:p>
          <a:p>
            <a:pPr lvl="0">
              <a:buClr>
                <a:srgbClr val="0BD0D9"/>
              </a:buClr>
              <a:buNone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    1. Historia da União Europeia;</a:t>
            </a:r>
          </a:p>
          <a:p>
            <a:pPr lvl="0">
              <a:buClr>
                <a:srgbClr val="0BD0D9"/>
              </a:buClr>
              <a:buNone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    2. O que é a União Europeia; </a:t>
            </a:r>
          </a:p>
          <a:p>
            <a:pPr lvl="0">
              <a:buClr>
                <a:srgbClr val="0BD0D9"/>
              </a:buClr>
              <a:buNone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    3. Os diferentes alargamentos da União Europeia;</a:t>
            </a:r>
          </a:p>
          <a:p>
            <a:pPr lvl="0">
              <a:buClr>
                <a:srgbClr val="0BD0D9"/>
              </a:buClr>
              <a:buNone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    4. Os objetivos/vantagens da União Europeia;</a:t>
            </a:r>
          </a:p>
          <a:p>
            <a:pPr lvl="0">
              <a:buClr>
                <a:srgbClr val="0BD0D9"/>
              </a:buClr>
              <a:buNone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    5. As desvantagens da União Europeia;</a:t>
            </a:r>
          </a:p>
          <a:p>
            <a:pPr lvl="0">
              <a:buClr>
                <a:srgbClr val="0BD0D9"/>
              </a:buClr>
              <a:buNone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    6. As várias instituições da União Europeia e as suas principais funções;</a:t>
            </a:r>
          </a:p>
          <a:p>
            <a:pPr lvl="0">
              <a:buClr>
                <a:srgbClr val="0BD0D9"/>
              </a:buClr>
              <a:buNone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    7. A moeda única: vantagens e desvantagens;</a:t>
            </a:r>
          </a:p>
          <a:p>
            <a:pPr lvl="0">
              <a:buClr>
                <a:srgbClr val="0BD0D9"/>
              </a:buClr>
              <a:buNone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    8. Os países que possuem a moeda única (euro) e os outros (as moedas que utilizam).</a:t>
            </a:r>
          </a:p>
          <a:p>
            <a:pPr lvl="0">
              <a:buClr>
                <a:srgbClr val="0BD0D9"/>
              </a:buClr>
              <a:buNone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    9. A  minha opinião  sobre a União Europeia no geral e para Portugal.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>
                <a:latin typeface="Arial" pitchFamily="34" charset="0"/>
                <a:cs typeface="Arial" pitchFamily="34" charset="0"/>
              </a:rPr>
              <a:t>União Europeia 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5132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400" b="1" dirty="0" smtClean="0">
                <a:latin typeface="Arial"/>
                <a:ea typeface="Verdana" pitchFamily="34" charset="0"/>
                <a:cs typeface="Arial"/>
              </a:rPr>
              <a:t>→</a:t>
            </a:r>
            <a:r>
              <a:rPr lang="pt-PT" sz="2800" b="1" dirty="0" smtClean="0">
                <a:latin typeface="Arial"/>
                <a:ea typeface="Verdana" pitchFamily="34" charset="0"/>
                <a:cs typeface="Arial"/>
              </a:rPr>
              <a:t> Letónia </a:t>
            </a:r>
            <a:r>
              <a:rPr lang="pt-PT" sz="2000" dirty="0" smtClean="0">
                <a:latin typeface="Arial"/>
                <a:ea typeface="Verdana" pitchFamily="34" charset="0"/>
                <a:cs typeface="Arial"/>
              </a:rPr>
              <a:t>– aderiu ao Euro a 1 de janeiro de 2014. </a:t>
            </a:r>
          </a:p>
          <a:p>
            <a:pPr>
              <a:buNone/>
            </a:pPr>
            <a:r>
              <a:rPr lang="pt-PT" sz="2400" b="1" dirty="0" smtClean="0">
                <a:latin typeface="Arial"/>
                <a:ea typeface="Verdana" pitchFamily="34" charset="0"/>
                <a:cs typeface="Arial"/>
              </a:rPr>
              <a:t>→</a:t>
            </a:r>
            <a:r>
              <a:rPr lang="pt-PT" sz="2800" b="1" dirty="0" smtClean="0">
                <a:latin typeface="Arial"/>
                <a:ea typeface="Verdana" pitchFamily="34" charset="0"/>
                <a:cs typeface="Arial"/>
              </a:rPr>
              <a:t> Lituânia </a:t>
            </a:r>
            <a:r>
              <a:rPr lang="pt-PT" sz="2000" dirty="0" smtClean="0">
                <a:latin typeface="Arial"/>
                <a:ea typeface="Verdana" pitchFamily="34" charset="0"/>
                <a:cs typeface="Arial"/>
              </a:rPr>
              <a:t>– aderiu ao Euro a 1 de janeiro de 2015. </a:t>
            </a:r>
          </a:p>
          <a:p>
            <a:pPr>
              <a:buNone/>
            </a:pPr>
            <a:r>
              <a:rPr lang="pt-PT" sz="2400" b="1" dirty="0" smtClean="0">
                <a:latin typeface="Arial"/>
                <a:ea typeface="Verdana" pitchFamily="34" charset="0"/>
                <a:cs typeface="Arial"/>
              </a:rPr>
              <a:t>→</a:t>
            </a:r>
            <a:r>
              <a:rPr lang="pt-PT" sz="2800" b="1" dirty="0" smtClean="0">
                <a:latin typeface="Arial"/>
                <a:ea typeface="Verdana" pitchFamily="34" charset="0"/>
                <a:cs typeface="Arial"/>
              </a:rPr>
              <a:t> Luxemburgo </a:t>
            </a:r>
            <a:r>
              <a:rPr lang="pt-PT" sz="2000" b="1" dirty="0" smtClean="0">
                <a:latin typeface="Arial"/>
                <a:ea typeface="Verdana" pitchFamily="34" charset="0"/>
                <a:cs typeface="Arial"/>
              </a:rPr>
              <a:t>– </a:t>
            </a:r>
            <a:r>
              <a:rPr lang="pt-PT" sz="2000" dirty="0" smtClean="0">
                <a:latin typeface="Arial"/>
                <a:ea typeface="Verdana" pitchFamily="34" charset="0"/>
                <a:cs typeface="Arial"/>
              </a:rPr>
              <a:t>aderiu ao Euro a 1 de janeiro de 1999. </a:t>
            </a:r>
          </a:p>
          <a:p>
            <a:pPr>
              <a:buNone/>
            </a:pPr>
            <a:r>
              <a:rPr lang="pt-PT" sz="2400" b="1" dirty="0" smtClean="0">
                <a:latin typeface="Arial"/>
                <a:ea typeface="Verdana" pitchFamily="34" charset="0"/>
                <a:cs typeface="Arial"/>
              </a:rPr>
              <a:t>→</a:t>
            </a:r>
            <a:r>
              <a:rPr lang="pt-PT" sz="2800" b="1" dirty="0" smtClean="0">
                <a:latin typeface="Arial"/>
                <a:ea typeface="Verdana" pitchFamily="34" charset="0"/>
                <a:cs typeface="Arial"/>
              </a:rPr>
              <a:t> Malta </a:t>
            </a:r>
            <a:r>
              <a:rPr lang="pt-PT" sz="2000" b="1" dirty="0" smtClean="0">
                <a:latin typeface="Arial"/>
                <a:ea typeface="Verdana" pitchFamily="34" charset="0"/>
                <a:cs typeface="Arial"/>
              </a:rPr>
              <a:t>– </a:t>
            </a:r>
            <a:r>
              <a:rPr lang="pt-PT" sz="2000" dirty="0" smtClean="0">
                <a:latin typeface="Arial"/>
                <a:ea typeface="Verdana" pitchFamily="34" charset="0"/>
                <a:cs typeface="Arial"/>
              </a:rPr>
              <a:t>aderiu ao Euro a 1 de janeiro de 2008. </a:t>
            </a:r>
          </a:p>
          <a:p>
            <a:pPr>
              <a:buNone/>
            </a:pPr>
            <a:r>
              <a:rPr lang="pt-PT" sz="2400" b="1" dirty="0" smtClean="0">
                <a:latin typeface="Arial"/>
                <a:ea typeface="Verdana" pitchFamily="34" charset="0"/>
                <a:cs typeface="Arial"/>
              </a:rPr>
              <a:t>→</a:t>
            </a:r>
            <a:r>
              <a:rPr lang="pt-PT" sz="2800" b="1" dirty="0" smtClean="0">
                <a:latin typeface="Arial"/>
                <a:ea typeface="Verdana" pitchFamily="34" charset="0"/>
                <a:cs typeface="Arial"/>
              </a:rPr>
              <a:t> Países Baixos </a:t>
            </a:r>
            <a:r>
              <a:rPr lang="pt-PT" sz="2000" dirty="0" smtClean="0">
                <a:latin typeface="Arial"/>
                <a:ea typeface="Verdana" pitchFamily="34" charset="0"/>
                <a:cs typeface="Arial"/>
              </a:rPr>
              <a:t>– aderiu ao Euro a 1 de janeiro de 1999. </a:t>
            </a:r>
          </a:p>
          <a:p>
            <a:pPr>
              <a:buNone/>
            </a:pPr>
            <a:r>
              <a:rPr lang="pt-PT" sz="2400" b="1" dirty="0" smtClean="0">
                <a:latin typeface="Arial"/>
                <a:ea typeface="Verdana" pitchFamily="34" charset="0"/>
                <a:cs typeface="Arial"/>
              </a:rPr>
              <a:t>→</a:t>
            </a:r>
            <a:r>
              <a:rPr lang="pt-PT" sz="2800" b="1" dirty="0" smtClean="0">
                <a:latin typeface="Arial"/>
                <a:ea typeface="Verdana" pitchFamily="34" charset="0"/>
                <a:cs typeface="Arial"/>
              </a:rPr>
              <a:t> Portugal </a:t>
            </a:r>
            <a:r>
              <a:rPr lang="pt-PT" sz="2800" dirty="0" smtClean="0">
                <a:latin typeface="Arial"/>
                <a:ea typeface="Verdana" pitchFamily="34" charset="0"/>
                <a:cs typeface="Arial"/>
              </a:rPr>
              <a:t>– </a:t>
            </a:r>
            <a:r>
              <a:rPr lang="pt-PT" sz="2000" dirty="0" smtClean="0">
                <a:latin typeface="Arial"/>
                <a:ea typeface="Verdana" pitchFamily="34" charset="0"/>
                <a:cs typeface="Arial"/>
              </a:rPr>
              <a:t>aderiu ao Euro a 1 de janeiro de 1999. </a:t>
            </a:r>
          </a:p>
          <a:p>
            <a:pPr>
              <a:buNone/>
            </a:pPr>
            <a:endParaRPr lang="pt-PT" sz="2000" b="1" dirty="0" smtClean="0">
              <a:latin typeface="Arial"/>
              <a:ea typeface="Verdana" pitchFamily="34" charset="0"/>
              <a:cs typeface="Arial"/>
            </a:endParaRPr>
          </a:p>
          <a:p>
            <a:pPr>
              <a:buNone/>
            </a:pPr>
            <a:r>
              <a:rPr lang="pt-PT" sz="2000" dirty="0" smtClean="0">
                <a:latin typeface="Arial"/>
                <a:ea typeface="Verdana" pitchFamily="34" charset="0"/>
                <a:cs typeface="Arial"/>
              </a:rPr>
              <a:t>     Alguns dos países mais pequenos ( micro – estados) e fora da União Europeia usam também o Euro : </a:t>
            </a:r>
            <a:r>
              <a:rPr lang="pt-PT" sz="2000" b="1" dirty="0" smtClean="0">
                <a:latin typeface="Arial"/>
                <a:ea typeface="Verdana" pitchFamily="34" charset="0"/>
                <a:cs typeface="Arial"/>
              </a:rPr>
              <a:t>Andorra</a:t>
            </a:r>
            <a:r>
              <a:rPr lang="pt-PT" sz="2000" dirty="0" smtClean="0">
                <a:latin typeface="Arial"/>
                <a:ea typeface="Verdana" pitchFamily="34" charset="0"/>
                <a:cs typeface="Arial"/>
              </a:rPr>
              <a:t>, </a:t>
            </a:r>
            <a:r>
              <a:rPr lang="pt-PT" sz="2000" b="1" dirty="0" smtClean="0">
                <a:latin typeface="Arial"/>
                <a:ea typeface="Verdana" pitchFamily="34" charset="0"/>
                <a:cs typeface="Arial"/>
              </a:rPr>
              <a:t>Mónaco</a:t>
            </a:r>
            <a:r>
              <a:rPr lang="pt-PT" sz="2000" dirty="0" smtClean="0">
                <a:latin typeface="Arial"/>
                <a:ea typeface="Verdana" pitchFamily="34" charset="0"/>
                <a:cs typeface="Arial"/>
              </a:rPr>
              <a:t>,   </a:t>
            </a:r>
            <a:r>
              <a:rPr lang="pt-PT" sz="2000" b="1" dirty="0" smtClean="0">
                <a:latin typeface="Arial"/>
                <a:ea typeface="Verdana" pitchFamily="34" charset="0"/>
                <a:cs typeface="Arial"/>
              </a:rPr>
              <a:t>São Marino</a:t>
            </a:r>
            <a:r>
              <a:rPr lang="pt-PT" sz="2000" dirty="0" smtClean="0">
                <a:latin typeface="Arial"/>
                <a:ea typeface="Verdana" pitchFamily="34" charset="0"/>
                <a:cs typeface="Arial"/>
              </a:rPr>
              <a:t>, </a:t>
            </a:r>
            <a:r>
              <a:rPr lang="pt-PT" sz="2000" b="1" dirty="0" smtClean="0">
                <a:latin typeface="Arial"/>
                <a:ea typeface="Verdana" pitchFamily="34" charset="0"/>
                <a:cs typeface="Arial"/>
              </a:rPr>
              <a:t>Kosovo</a:t>
            </a:r>
            <a:r>
              <a:rPr lang="pt-PT" sz="2000" dirty="0" smtClean="0">
                <a:latin typeface="Arial"/>
                <a:ea typeface="Verdana" pitchFamily="34" charset="0"/>
                <a:cs typeface="Arial"/>
              </a:rPr>
              <a:t>, </a:t>
            </a:r>
            <a:r>
              <a:rPr lang="pt-PT" sz="2000" b="1" dirty="0" smtClean="0">
                <a:latin typeface="Arial"/>
                <a:ea typeface="Verdana" pitchFamily="34" charset="0"/>
                <a:cs typeface="Arial"/>
              </a:rPr>
              <a:t>Montenegro</a:t>
            </a:r>
            <a:r>
              <a:rPr lang="pt-PT" sz="2000" dirty="0" smtClean="0">
                <a:latin typeface="Arial"/>
                <a:ea typeface="Verdana" pitchFamily="34" charset="0"/>
                <a:cs typeface="Arial"/>
              </a:rPr>
              <a:t> e </a:t>
            </a:r>
            <a:r>
              <a:rPr lang="pt-PT" sz="2000" b="1" dirty="0" smtClean="0">
                <a:latin typeface="Arial"/>
                <a:ea typeface="Verdana" pitchFamily="34" charset="0"/>
                <a:cs typeface="Arial"/>
              </a:rPr>
              <a:t>Vaticano</a:t>
            </a:r>
            <a:r>
              <a:rPr lang="pt-PT" sz="2000" dirty="0" smtClean="0">
                <a:latin typeface="Arial"/>
                <a:ea typeface="Verdana" pitchFamily="34" charset="0"/>
                <a:cs typeface="Arial"/>
              </a:rPr>
              <a:t>.  </a:t>
            </a:r>
            <a:endParaRPr lang="pt-P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 descr="Símbolo do eu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economia.culturamix.com/blog/wp-content/gallery/euro-3/eu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257800"/>
            <a:ext cx="2213429" cy="143221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    Atualmente , 9 países da União Europeia não possuem o Euro como moeda oficial.</a:t>
            </a: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   Estes países que ainda não aderiram ao Euro , possuem moedas próprias e são : </a:t>
            </a:r>
          </a:p>
          <a:p>
            <a:pPr>
              <a:buNone/>
            </a:pPr>
            <a:endParaRPr lang="pt-PT" sz="20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PT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Bulgária</a:t>
            </a: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– utiliza o </a:t>
            </a:r>
            <a:r>
              <a:rPr lang="pt-PT" sz="2000" u="sng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Lev Bulgário</a:t>
            </a: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pt-PT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Croácia</a:t>
            </a: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– utiliza a </a:t>
            </a:r>
            <a:r>
              <a:rPr lang="pt-PT" sz="2000" u="sng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Kuna Croata</a:t>
            </a: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pt-PT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Dinamarca</a:t>
            </a: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– utiliza a </a:t>
            </a:r>
            <a:r>
              <a:rPr lang="pt-PT" sz="2000" u="sng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Coroa Dinamarquesa</a:t>
            </a: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pt-PT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Hungria</a:t>
            </a: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– utiliza o </a:t>
            </a:r>
            <a:r>
              <a:rPr lang="pt-PT" sz="2000" u="sng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Flurim Hungaro</a:t>
            </a: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    </a:t>
            </a:r>
          </a:p>
          <a:p>
            <a:pPr>
              <a:buFont typeface="Wingdings" pitchFamily="2" charset="2"/>
              <a:buChar char="ü"/>
            </a:pPr>
            <a:r>
              <a:rPr lang="pt-PT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Polónia</a:t>
            </a: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-  utiliza </a:t>
            </a:r>
            <a:r>
              <a:rPr lang="pt-PT" sz="2000" u="sng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Zloty </a:t>
            </a:r>
            <a:r>
              <a:rPr lang="pt-PT" sz="2000" u="sng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Polonês</a:t>
            </a:r>
            <a:r>
              <a:rPr lang="pt-PT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                                                                            </a:t>
            </a:r>
          </a:p>
          <a:p>
            <a:pPr>
              <a:buFont typeface="Wingdings" pitchFamily="2" charset="2"/>
              <a:buChar char="ü"/>
            </a:pPr>
            <a:r>
              <a:rPr lang="pt-PT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Roménia</a:t>
            </a: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– utiliza o </a:t>
            </a:r>
            <a:r>
              <a:rPr lang="pt-PT" sz="2000" u="sng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Leu Romeno</a:t>
            </a: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pt-PT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Reino Unido </a:t>
            </a: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– utiliza a </a:t>
            </a:r>
            <a:r>
              <a:rPr lang="pt-PT" sz="2000" u="sng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Libra Esterlina</a:t>
            </a:r>
            <a:r>
              <a:rPr lang="pt-PT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                            Lev Bulgário </a:t>
            </a:r>
          </a:p>
          <a:p>
            <a:pPr>
              <a:buFont typeface="Wingdings" pitchFamily="2" charset="2"/>
              <a:buChar char="ü"/>
            </a:pPr>
            <a:r>
              <a:rPr lang="pt-PT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República Checa </a:t>
            </a: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– utiliza a </a:t>
            </a:r>
            <a:r>
              <a:rPr lang="pt-PT" sz="2000" u="sng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Coroa Checa</a:t>
            </a: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pt-PT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Suécia</a:t>
            </a: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– utiliza a </a:t>
            </a:r>
            <a:r>
              <a:rPr lang="pt-PT" sz="2000" u="sng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Coroa Sueca</a:t>
            </a: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                                                                                                         </a:t>
            </a:r>
          </a:p>
        </p:txBody>
      </p:sp>
      <p:pic>
        <p:nvPicPr>
          <p:cNvPr id="7" name="Imagem 6" descr="https://upload.wikimedia.org/wikipedia/commons/thumb/7/78/BG_coin.jpg/200px-BG_co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971800"/>
            <a:ext cx="2286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pt-PT" sz="3600" dirty="0" smtClean="0">
                <a:latin typeface="Arial" pitchFamily="34" charset="0"/>
                <a:cs typeface="Arial" pitchFamily="34" charset="0"/>
              </a:rPr>
              <a:t>A minha opinião sobre a União Europeia</a:t>
            </a:r>
            <a:endParaRPr lang="pt-PT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arcador de Posição de Conteúdo 7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839200" cy="5486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A União Europeia, como já referi anteriormente, é uma parceria económica e política, com características únicas, que tem como símbolo a união e harmonia, como é evidenciado na bandeira ( o circulo das 12 estrelas), que nós todos conhecemos. Tal como qualquer instituição a União Europeia rege-se por princípios e direitos fundamentais e valores com as suas vantagens e desvantagens como já citei.</a:t>
            </a: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A ideia que muitas pessoas têm por vezes da União Europeia,  é a de que  a União Europeia é “um mar de rosas”, mas na minha opinião não é bem assim como depois vou explicar, mas vou começar por falar da parte boa.</a:t>
            </a: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A União Europeia apesar de apresentar tão reduzida dimensão, em comparação com outros continentes, tem uma grande variedade de moedas, de climas, de culturas e de modos de vida dos seus povos, o que faz com que as pessoas se entusiasmem  e visitem a Europa, contribuído para isso a abolição das fronteiras,  o que faz com que haja enriquecimento cultural,  troca de valores entre os povos e aumento do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turismo ,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com consequências positivas na economia do país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.     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type="subTitle" idx="1"/>
          </p:nvPr>
        </p:nvSpPr>
        <p:spPr>
          <a:xfrm>
            <a:off x="152400" y="533400"/>
            <a:ext cx="8763000" cy="594360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pt-PT" sz="8000" dirty="0" smtClean="0">
                <a:latin typeface="Arial" pitchFamily="34" charset="0"/>
                <a:cs typeface="Arial" pitchFamily="34" charset="0"/>
              </a:rPr>
              <a:t>       A união europeia contribuiu também para a construção de novas vias de comunicação o que facilitou muito a circulação de pessoas principalmente aquelas que se deslocam todos os dias de casa para a escola e da escola para casa, no caso dos professores, e também a circulação de bens e mercadorias.</a:t>
            </a:r>
          </a:p>
          <a:p>
            <a:pPr algn="just">
              <a:buNone/>
            </a:pPr>
            <a:r>
              <a:rPr lang="pt-PT" sz="80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>
              <a:buNone/>
            </a:pPr>
            <a:r>
              <a:rPr lang="pt-PT" sz="8000" dirty="0" smtClean="0">
                <a:latin typeface="Arial" pitchFamily="34" charset="0"/>
                <a:cs typeface="Arial" pitchFamily="34" charset="0"/>
              </a:rPr>
              <a:t> Mas como tudo, onde há vantagens também há desvantagens e algumas derivam das vantagens. Com a livre circulação de pessoas, tem-se assistido a uma crescente “ fuga de cérebros” em alguns países , uma vez que as pessoas ao terem poucas oportunidades para as áreas desejadas, normalmente relacionada com a área das ciências, o investimento feito pelos países em recursos humanos “ foge” e é retribuído em outros países em vez do seu país de origem. E com a forte migração existente entre os países europeus, torna-se difícil arranjar emprego no próprio país. </a:t>
            </a:r>
          </a:p>
          <a:p>
            <a:pPr algn="just">
              <a:buNone/>
            </a:pPr>
            <a:r>
              <a:rPr lang="pt-PT" sz="8000" dirty="0" smtClean="0">
                <a:latin typeface="Arial" pitchFamily="34" charset="0"/>
                <a:cs typeface="Arial" pitchFamily="34" charset="0"/>
              </a:rPr>
              <a:t>  Também com atual crise, que  esperava uma Europa unida e solidaria , deparamo-nos com uma Europa egotista e deparamo-nos também com o  fecho fronteiras (refugiados), colocando em causa os seus princípios.    </a:t>
            </a:r>
          </a:p>
          <a:p>
            <a:pPr algn="just">
              <a:buNone/>
            </a:pPr>
            <a:r>
              <a:rPr lang="pt-PT" sz="8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buNone/>
            </a:pPr>
            <a:r>
              <a:rPr lang="pt-PT" sz="8000" dirty="0" smtClean="0">
                <a:latin typeface="Arial" pitchFamily="34" charset="0"/>
                <a:cs typeface="Arial" pitchFamily="34" charset="0"/>
              </a:rPr>
              <a:t>Acontece ainda que  esta crise leva também a uma diferença social cada vez maior com  um elevado número da pobreza e a falta de bens.</a:t>
            </a:r>
          </a:p>
          <a:p>
            <a:pPr algn="just">
              <a:buNone/>
            </a:pPr>
            <a:r>
              <a:rPr lang="pt-PT" sz="8000" dirty="0" smtClean="0">
                <a:latin typeface="Arial" pitchFamily="34" charset="0"/>
                <a:cs typeface="Arial" pitchFamily="34" charset="0"/>
              </a:rPr>
              <a:t>Agora vamos ser realistas. Com um Estado na Bancarrota, sem transportes públicos de qualidade, sem educação e sem saúde, o que restará da Europa e dos europeus?</a:t>
            </a:r>
          </a:p>
          <a:p>
            <a:pPr algn="just">
              <a:buNone/>
            </a:pPr>
            <a:r>
              <a:rPr lang="pt-PT" sz="6200" dirty="0" smtClean="0">
                <a:latin typeface="Arial" pitchFamily="34" charset="0"/>
                <a:cs typeface="Arial" pitchFamily="34" charset="0"/>
              </a:rPr>
              <a:t>     </a:t>
            </a:r>
            <a:endParaRPr lang="pt-PT" sz="2000" dirty="0" smtClean="0"/>
          </a:p>
          <a:p>
            <a:pPr algn="l">
              <a:buNone/>
            </a:pPr>
            <a:endParaRPr lang="pt-PT" sz="2000" dirty="0" smtClean="0"/>
          </a:p>
          <a:p>
            <a:pPr algn="l">
              <a:buNone/>
            </a:pPr>
            <a:r>
              <a:rPr lang="pt-PT" sz="2000" dirty="0" smtClean="0"/>
              <a:t>       </a:t>
            </a:r>
          </a:p>
          <a:p>
            <a:pPr algn="l">
              <a:buNone/>
            </a:pPr>
            <a:r>
              <a:rPr lang="pt-PT" sz="2000" dirty="0" smtClean="0"/>
              <a:t>       </a:t>
            </a:r>
          </a:p>
          <a:p>
            <a:pPr algn="l">
              <a:buNone/>
            </a:pPr>
            <a:r>
              <a:rPr lang="pt-PT" sz="2000" dirty="0" smtClean="0"/>
              <a:t>       </a:t>
            </a:r>
          </a:p>
          <a:p>
            <a:pPr algn="l">
              <a:buNone/>
            </a:pP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roatia.hr/Images/t900x600-18806/Croatia_Zagreb_Croatian_National_Thea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505200"/>
            <a:ext cx="4724400" cy="2971800"/>
          </a:xfrm>
          <a:prstGeom prst="rect">
            <a:avLst/>
          </a:prstGeom>
          <a:noFill/>
        </p:spPr>
      </p:pic>
      <p:pic>
        <p:nvPicPr>
          <p:cNvPr id="5128" name="Picture 8" descr="http://2.bp.blogspot.com/-ZTuB3QV3g8s/TyKQtuGvc1I/AAAAAAAAAVo/X7QbVg1EojA/s1600/croa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648201" cy="3505200"/>
          </a:xfrm>
          <a:prstGeom prst="rect">
            <a:avLst/>
          </a:prstGeom>
          <a:noFill/>
        </p:spPr>
      </p:pic>
      <p:sp>
        <p:nvSpPr>
          <p:cNvPr id="11" name="Rectângulo 10"/>
          <p:cNvSpPr/>
          <p:nvPr/>
        </p:nvSpPr>
        <p:spPr>
          <a:xfrm>
            <a:off x="2819400" y="1295400"/>
            <a:ext cx="7620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Croácia </a:t>
            </a:r>
            <a:endParaRPr lang="pt-P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0" y="4648200"/>
            <a:ext cx="426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2ªparte </a:t>
            </a:r>
            <a:endParaRPr lang="pt-P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ista panorâmica da cidade de Zagreb, capital da Croá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371600"/>
            <a:ext cx="3191999" cy="2133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m 3" descr="Localização da Croác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0"/>
            <a:ext cx="3200400" cy="2133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438912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dirty="0" smtClean="0">
                <a:latin typeface="Arial" pitchFamily="34" charset="0"/>
                <a:cs typeface="Arial" pitchFamily="34" charset="0"/>
              </a:rPr>
              <a:t>Croácia </a:t>
            </a:r>
            <a:endParaRPr lang="pt-PT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715000" cy="5791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PT" sz="2000" dirty="0" smtClean="0">
                <a:latin typeface="Arial"/>
                <a:cs typeface="Arial"/>
              </a:rPr>
              <a:t>→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A Croácia é um país localizado no sul da Europa, com uma forma peculiar, parecida com uma ferradura, na Península dos Bálcãs, fazendo fronteira com a Bósnia Herzegovina, Montenegro, Servia, Hungria e Eslovénia. A sua costa leste é banhada pelo Mar Adriático, que a separa da Itália. O seu território continental é dividido em duas partes pelo Porto de Neum. Possui uma área territorial 56. 590 km2 ,  com uma população de 4,3 milhões de pessoas, totalizando uma densidade demográfica de 78 habitantes por m2. A Croácia, juntamente aos seus países vizinhos da Península Balcânica – Montenegro, Bósnia Herzegóvina, Sérvia e Macedónia,  fez parte da  ex-Iugoslávia que , desde o final da Segunda Guerra Mundial, tornou-se uma Republica Socialista e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opôs–se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ao sistema soviético stalinista.</a:t>
            </a: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  Com a morte do seu lider máximo, Tito, houve uma retoma das diferenças históricas entre as composições étnicas, que culminou na separação dos menbros integrantes e no fim da Iugoslávia.</a:t>
            </a: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	  No caso da Croácia, a independência efetivou-se em 1991.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>
                <a:latin typeface="Arial" pitchFamily="34" charset="0"/>
                <a:cs typeface="Arial" pitchFamily="34" charset="0"/>
              </a:rPr>
              <a:t>Rede Hidrográfica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A Croácia é banhada pelos rios, </a:t>
            </a:r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Danúbio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Una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Drave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Lonja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Bosut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dos quais apenas três deles (Danúbio, Save e Drave), são navegáveis. </a:t>
            </a: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Rios: Danúbio, Una, Save e Drave (por ordem das figuras).</a:t>
            </a: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http://meioambiente.culturamix.com/blog/wp-content/gallery/rios-1/94536826b4ed1dfb03d6a44085b7b4b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 descr="https://lh3.googleusercontent.com/-bafn4ptvrx0/Ukbfv0sZ23I/AAAAAAAARZk/4PymAb02K14/s640/DSC00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3124200" cy="1828799"/>
          </a:xfrm>
          <a:prstGeom prst="rect">
            <a:avLst/>
          </a:prstGeom>
          <a:noFill/>
        </p:spPr>
      </p:pic>
      <p:pic>
        <p:nvPicPr>
          <p:cNvPr id="62468" name="Picture 4" descr="http://static1.absolutcroacia.com/wp-content/uploads/2012/10/sisak-e1350381214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114800"/>
            <a:ext cx="2971800" cy="1752600"/>
          </a:xfrm>
          <a:prstGeom prst="rect">
            <a:avLst/>
          </a:prstGeom>
          <a:noFill/>
        </p:spPr>
      </p:pic>
      <p:pic>
        <p:nvPicPr>
          <p:cNvPr id="62470" name="Picture 6" descr="http://www.natreg.eu/uploads/Obmocja/drava-repaski-mo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114800"/>
            <a:ext cx="3124200" cy="1752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>
                <a:latin typeface="Arial" pitchFamily="34" charset="0"/>
                <a:cs typeface="Arial" pitchFamily="34" charset="0"/>
              </a:rPr>
              <a:t>O relevo e clima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0" y="3657600"/>
            <a:ext cx="9144000" cy="3200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Os  aspetos naturais da Croácia envolvem um relevo dividido  em três grandes áreas e um clima classificado em dois tipos diferentes. As três regiões que formam o relevo da Croácia são:  as planícies do norte e do nordeste, com baixas altitudes;  as grandes montanhas do centro-este do país; e o litoral recortado por várias entradas e ilhas. Os dois tipos climáticos são o mediterrâneo, nas zonas litorais, e o temperado continental nas regiões interioranas do país, esse último com uma grande variabilidade térmica, com invernos congelantes e verãos muito quentes.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 descr="689AcostadaDlmaciaSuldeSpli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600200"/>
            <a:ext cx="7696200" cy="1837391"/>
          </a:xfrm>
          <a:prstGeom prst="flowChartTerminator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dirty="0" smtClean="0">
                <a:latin typeface="Arial" pitchFamily="34" charset="0"/>
                <a:cs typeface="Arial" pitchFamily="34" charset="0"/>
              </a:rPr>
              <a:t>Monumentos emblemáticos</a:t>
            </a:r>
            <a:endParaRPr lang="pt-PT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Os monumentos mais procurados e importantes da Croácia são: </a:t>
            </a:r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Estatua votiva de la Santíssima Trinidad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;  </a:t>
            </a:r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Muralhas de Dubrovnik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;  </a:t>
            </a:r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Palacio de Diocleciano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 e </a:t>
            </a:r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Tumba de los Héroes </a:t>
            </a:r>
            <a:r>
              <a:rPr lang="pt-PT" sz="2000" b="1" u="sng" dirty="0" err="1" smtClean="0">
                <a:latin typeface="Arial" pitchFamily="34" charset="0"/>
                <a:cs typeface="Arial" pitchFamily="34" charset="0"/>
              </a:rPr>
              <a:t>del</a:t>
            </a:r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 Pueblo.</a:t>
            </a:r>
            <a:endParaRPr lang="pt-PT" sz="20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Grobnica narodnih heroja Zagre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6670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asco viejo de Dubrovnik, Croacia, 2014-04-13, DD 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648201"/>
            <a:ext cx="3505200" cy="1828800"/>
          </a:xfrm>
          <a:prstGeom prst="rect">
            <a:avLst/>
          </a:prstGeom>
          <a:noFill/>
        </p:spPr>
      </p:pic>
      <p:pic>
        <p:nvPicPr>
          <p:cNvPr id="1028" name="Picture 4" descr="Peristyle, Split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648200"/>
            <a:ext cx="3486150" cy="1828800"/>
          </a:xfrm>
          <a:prstGeom prst="rect">
            <a:avLst/>
          </a:prstGeom>
          <a:noFill/>
        </p:spPr>
      </p:pic>
      <p:pic>
        <p:nvPicPr>
          <p:cNvPr id="1030" name="Picture 6" descr="http://www.szlakikulturowe.dolnyslask.pl/uploads/pics/kosciol_3_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667000"/>
            <a:ext cx="3529108" cy="1981200"/>
          </a:xfrm>
          <a:prstGeom prst="rect">
            <a:avLst/>
          </a:prstGeom>
          <a:noFill/>
        </p:spPr>
      </p:pic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dirty="0" smtClean="0">
                <a:latin typeface="Arial" pitchFamily="34" charset="0"/>
                <a:cs typeface="Arial" pitchFamily="34" charset="0"/>
              </a:rPr>
              <a:t>Moeda</a:t>
            </a:r>
            <a:endParaRPr lang="pt-PT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000" dirty="0" smtClean="0">
                <a:latin typeface="Arial"/>
                <a:cs typeface="Arial"/>
              </a:rPr>
              <a:t>      O Kuna, ou na sua forma aportuguesada ,Cuna, oficialmente </a:t>
            </a:r>
            <a:r>
              <a:rPr lang="pt-PT" sz="2000" b="1" u="sng" dirty="0" smtClean="0">
                <a:latin typeface="Arial"/>
                <a:cs typeface="Arial"/>
              </a:rPr>
              <a:t>Kuna</a:t>
            </a:r>
            <a:r>
              <a:rPr lang="pt-PT" sz="2000" dirty="0" smtClean="0">
                <a:latin typeface="Arial"/>
                <a:cs typeface="Arial"/>
              </a:rPr>
              <a:t> ou </a:t>
            </a:r>
            <a:r>
              <a:rPr lang="pt-PT" sz="2000" b="1" u="sng" dirty="0" smtClean="0">
                <a:latin typeface="Arial"/>
                <a:cs typeface="Arial"/>
              </a:rPr>
              <a:t>Cuna croata</a:t>
            </a:r>
            <a:r>
              <a:rPr lang="pt-PT" sz="2000" dirty="0" smtClean="0">
                <a:latin typeface="Arial"/>
                <a:cs typeface="Arial"/>
              </a:rPr>
              <a:t>, é a moeda oficial da Croácia.</a:t>
            </a:r>
          </a:p>
          <a:p>
            <a:pPr>
              <a:buNone/>
            </a:pPr>
            <a:endParaRPr lang="pt-PT" sz="2000" dirty="0" smtClean="0">
              <a:latin typeface="Arial"/>
              <a:cs typeface="Arial"/>
            </a:endParaRPr>
          </a:p>
          <a:p>
            <a:pPr>
              <a:buNone/>
            </a:pPr>
            <a:endParaRPr lang="pt-PT" sz="2000" dirty="0" smtClean="0">
              <a:latin typeface="Arial"/>
              <a:cs typeface="Arial"/>
            </a:endParaRPr>
          </a:p>
          <a:p>
            <a:pPr>
              <a:buNone/>
            </a:pPr>
            <a:endParaRPr lang="pt-PT" sz="2000" dirty="0" smtClean="0">
              <a:latin typeface="Arial"/>
              <a:cs typeface="Arial"/>
            </a:endParaRPr>
          </a:p>
          <a:p>
            <a:pPr>
              <a:buNone/>
            </a:pPr>
            <a:endParaRPr lang="pt-PT" sz="2000" dirty="0" smtClean="0">
              <a:latin typeface="Arial"/>
              <a:cs typeface="Arial"/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 descr="https://dineyinsightsinsano.files.wordpress.com/2013/06/ku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194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http://asociacion-croata-ecuatoriana.org/wp-content/uploads/2013/10/croacia-moneda-ku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3357628" cy="30260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3400" y="838200"/>
            <a:ext cx="8153400" cy="57150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t-P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PT" sz="2200" dirty="0" smtClean="0">
                <a:latin typeface="Arial" pitchFamily="34" charset="0"/>
                <a:cs typeface="Arial" pitchFamily="34" charset="0"/>
              </a:rPr>
              <a:t> A 2ª parte do trabalho, vai incidir no estudo e caraterização de um país pertencente à União Europeia, que por orientação do professor  aos alunos, sugeriu que a escolha fosse efetuada em função das letras que fizessem parte dos seus nomes,  eu como sou Carolina, o meus país de eleição foi a Croácia. </a:t>
            </a:r>
          </a:p>
          <a:p>
            <a:pPr marL="0" indent="0" algn="just">
              <a:buNone/>
            </a:pPr>
            <a:r>
              <a:rPr lang="pt-PT" sz="2200" dirty="0" smtClean="0">
                <a:latin typeface="Arial" pitchFamily="34" charset="0"/>
                <a:cs typeface="Arial" pitchFamily="34" charset="0"/>
              </a:rPr>
              <a:t>   Sobre ele, e para além da sumaria caraterização,  vou também referir  nomeadamente  à:</a:t>
            </a:r>
          </a:p>
          <a:p>
            <a:pPr algn="just">
              <a:buNone/>
            </a:pPr>
            <a:r>
              <a:rPr lang="pt-PT" sz="2200" dirty="0" smtClean="0">
                <a:latin typeface="Arial" pitchFamily="34" charset="0"/>
                <a:cs typeface="Arial" pitchFamily="34" charset="0"/>
              </a:rPr>
              <a:t>   ● Capital; </a:t>
            </a:r>
          </a:p>
          <a:p>
            <a:pPr marL="0" indent="0" algn="just">
              <a:buNone/>
            </a:pPr>
            <a:r>
              <a:rPr lang="pt-PT" sz="2200" dirty="0" smtClean="0">
                <a:latin typeface="Arial" pitchFamily="34" charset="0"/>
                <a:cs typeface="Arial" pitchFamily="34" charset="0"/>
              </a:rPr>
              <a:t>   ● População; </a:t>
            </a:r>
          </a:p>
          <a:p>
            <a:pPr marL="0" indent="0" algn="just">
              <a:buNone/>
            </a:pPr>
            <a:r>
              <a:rPr lang="pt-PT" sz="2200" dirty="0" smtClean="0">
                <a:latin typeface="Arial" pitchFamily="34" charset="0"/>
                <a:cs typeface="Arial" pitchFamily="34" charset="0"/>
              </a:rPr>
              <a:t>   ● Rede hidrográfica (rios); </a:t>
            </a:r>
          </a:p>
          <a:p>
            <a:pPr marL="0" indent="0" algn="just">
              <a:buNone/>
            </a:pPr>
            <a:r>
              <a:rPr lang="pt-PT" sz="2200" dirty="0" smtClean="0">
                <a:latin typeface="Arial" pitchFamily="34" charset="0"/>
                <a:cs typeface="Arial" pitchFamily="34" charset="0"/>
              </a:rPr>
              <a:t>   ● Relevo; localização espacial (países que o limitam); </a:t>
            </a:r>
          </a:p>
          <a:p>
            <a:pPr marL="0" indent="0" algn="just">
              <a:buNone/>
            </a:pPr>
            <a:r>
              <a:rPr lang="pt-PT" sz="2200" dirty="0" smtClean="0">
                <a:latin typeface="Arial" pitchFamily="34" charset="0"/>
                <a:cs typeface="Arial" pitchFamily="34" charset="0"/>
              </a:rPr>
              <a:t>   ● Monumentos;</a:t>
            </a:r>
          </a:p>
          <a:p>
            <a:pPr marL="0" indent="0" algn="just">
              <a:buNone/>
            </a:pPr>
            <a:r>
              <a:rPr lang="pt-PT" sz="2200" dirty="0" smtClean="0">
                <a:latin typeface="Arial" pitchFamily="34" charset="0"/>
                <a:cs typeface="Arial" pitchFamily="34" charset="0"/>
              </a:rPr>
              <a:t>   ● Moeda, politica e economia; </a:t>
            </a:r>
          </a:p>
          <a:p>
            <a:pPr marL="0" indent="0" algn="just">
              <a:buNone/>
            </a:pPr>
            <a:r>
              <a:rPr lang="pt-PT" sz="2200" dirty="0" smtClean="0">
                <a:latin typeface="Arial" pitchFamily="34" charset="0"/>
                <a:cs typeface="Arial" pitchFamily="34" charset="0"/>
              </a:rPr>
              <a:t>   ● Governo; </a:t>
            </a:r>
          </a:p>
          <a:p>
            <a:pPr marL="0" indent="0" algn="just">
              <a:buNone/>
            </a:pPr>
            <a:r>
              <a:rPr lang="pt-PT" sz="2200" dirty="0" smtClean="0">
                <a:latin typeface="Arial" pitchFamily="34" charset="0"/>
                <a:cs typeface="Arial" pitchFamily="34" charset="0"/>
              </a:rPr>
              <a:t>   ● Vias de comunicação e outros aspetos considerados relevantes.</a:t>
            </a:r>
          </a:p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União Europeia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40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dirty="0" smtClean="0">
                <a:latin typeface="Arial" pitchFamily="34" charset="0"/>
                <a:cs typeface="Arial" pitchFamily="34" charset="0"/>
              </a:rPr>
              <a:t>Política </a:t>
            </a:r>
            <a:endParaRPr lang="pt-PT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0" y="1295400"/>
            <a:ext cx="89916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    A Croácia é membro das Nações Unidas, do Conselho da Europa, da OSCE, da Parceria para a Paz e outras organizações. O Presidente da República (</a:t>
            </a:r>
            <a:r>
              <a:rPr lang="pt-PT" sz="2000" b="1" u="sng" dirty="0" smtClean="0">
                <a:latin typeface="Arial"/>
                <a:cs typeface="Arial"/>
              </a:rPr>
              <a:t>Kolinda Grabar- Kitarovic)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é o chefe de Estado e é eleito para mandatos de cinco anos. Além de ser o comandante em chefe das forças armadas, o presidente tem o dever de nomear o primeiro ministro com consentimento do parlamento, e alguma influência  na política externa.</a:t>
            </a: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 O parlamento da Croácia (Sabor) é um corpo legislativo unicameral com até 160 deputados, todos eleitos por voto popular, para mandatos de quatro anos. </a:t>
            </a: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  O governo da Croácia , chefiado pelo primeiro-ministro                    (</a:t>
            </a:r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Tihomir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Oreskovic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)   é  integrado  por dois vice-primeiros-ministros e 14 ministros encarregues de setores particulares da atividade. O ramo executivo é responsável por propor legislação e um orçamento, por executar as leis, e por determinar as políticas externa e interna da República.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A Croácia tem um sistema judicial de três níveis, que consiste de um , Supremo Tribunal, tribunais de condado e tribunais municipais. O Tribunal Constitucional decide sobre matérias relacionadas com a constituição.</a:t>
            </a: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1400" dirty="0" smtClean="0">
                <a:latin typeface="Arial" pitchFamily="34" charset="0"/>
                <a:cs typeface="Arial" pitchFamily="34" charset="0"/>
              </a:rPr>
              <a:t>Presidente da República                                                 Primeiro-Ministro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Životop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3431143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 descr="http://metro-portal.rtl.hr/img/repository/2015/12/medium/tihomir_oreskovi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00400"/>
            <a:ext cx="33528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>
                <a:latin typeface="Arial" pitchFamily="34" charset="0"/>
                <a:cs typeface="Arial" pitchFamily="34" charset="0"/>
              </a:rPr>
              <a:t>Economia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1000" y="3352800"/>
            <a:ext cx="8382000" cy="31242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 A economia da Croácia é caracterizada por ser bastante aberta ao capital estrangeiro. A agricultura é voltada para a produção de alimentos, além de haver uma ampla extracção mineral de carvão, petróleo e bauxita. A industria é relativamente desenvolvida e atua principalmente na área têxtil, vinícola e química.</a:t>
            </a: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O setor terciário, porém, é o principal ramo da economia, impulsionado principalmente pelo turismo, bastante forte no país.</a:t>
            </a: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Em 2005, os Croatas iniciaram as negociações de entrada da União Europeia, o que feio e efetiver-se  em 2013. Espera-se que o euro seja adoptado após a realização de ajustes fiscais e burocráticos nos próximos</a:t>
            </a: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anos.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42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http://thumbs.dreamstime.com/t/croatia-vineyard-istria-peninsula-agriculture-red-soil-43240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3664527" cy="1752600"/>
          </a:xfrm>
          <a:prstGeom prst="rect">
            <a:avLst/>
          </a:prstGeom>
          <a:noFill/>
        </p:spPr>
      </p:pic>
      <p:pic>
        <p:nvPicPr>
          <p:cNvPr id="63492" name="Picture 4" descr="Resultado de imagem para industria textil na croá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3657600" cy="1752600"/>
          </a:xfrm>
          <a:prstGeom prst="rect">
            <a:avLst/>
          </a:prstGeom>
          <a:noFill/>
        </p:spPr>
      </p:pic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dirty="0" smtClean="0">
                <a:latin typeface="Arial" pitchFamily="34" charset="0"/>
                <a:cs typeface="Arial" pitchFamily="34" charset="0"/>
              </a:rPr>
              <a:t>Religião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A Croácia é tradicionalmente um país muito religioso, onde a religião predominante é o cristianismo, mais precisamente o catolicismo romano. O país assegura a liberdade religiosa, bem como iguala todas as comunidades religiosas perante a lei.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02" name="Picture 6" descr="https://14minionucoe.files.wordpress.com/2013/09/grc3a1fico-croc3a1cia.png?w=5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124200"/>
            <a:ext cx="5334000" cy="2860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43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pt-PT" sz="3200" dirty="0" smtClean="0">
                <a:latin typeface="Arial" pitchFamily="34" charset="0"/>
                <a:cs typeface="Arial" pitchFamily="34" charset="0"/>
              </a:rPr>
              <a:t>Idioma 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O idioma croata é falado predominantemente na Croácia, sendo também encontrado em outras nações das proximidades. Do ponto de vista linguístico, assemelha-se ao sérvio. Ambas as línguas podem ser consideradas variantes padronizadas de um mesmo idioma em comum: a língua servo-croata. Além de o idioma croata ser o idioma mais falado, em algumas partes da Croácia, também se fala o inglês. 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http://msalx.mundoestranho.abril.com.br/2012/07/23/1813/Ecos0/idiomas-site.jpg?134307810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10000"/>
            <a:ext cx="38862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44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pt-PT" sz="3200" dirty="0" smtClean="0">
                <a:latin typeface="Arial" pitchFamily="34" charset="0"/>
                <a:cs typeface="Arial" pitchFamily="34" charset="0"/>
              </a:rPr>
              <a:t>Gastronomia 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É uma alegria e também por vezes, um alívio, encontrar um país como a Croácia, onde a culinária seja tão rica e diversa.</a:t>
            </a: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A cozinha croata é 100% mediterrânea. Os pratos mais importantes são feitos com base na carne devido á sua proximidade com a Itália, os croatas também são especialistas em pizzas e massas.</a:t>
            </a: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 Alguns pratos típicos da Croácia:</a:t>
            </a: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1800" b="1" dirty="0" smtClean="0">
                <a:latin typeface="Franklin Gothic Book"/>
                <a:cs typeface="Arial" pitchFamily="34" charset="0"/>
              </a:rPr>
              <a:t>      ● </a:t>
            </a:r>
            <a:r>
              <a:rPr lang="pt-PT" sz="1800" b="1" dirty="0" smtClean="0">
                <a:latin typeface="Arial" pitchFamily="34" charset="0"/>
                <a:cs typeface="Arial" pitchFamily="34" charset="0"/>
              </a:rPr>
              <a:t>Pokolt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(guisado com molho de pimento vermelho).</a:t>
            </a: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45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http://www.fischer.com.br/chefsdecozinha/wp-content/uploads/2014/06/goulash-croacia.jpeg"/>
          <p:cNvPicPr/>
          <p:nvPr/>
        </p:nvPicPr>
        <p:blipFill>
          <a:blip r:embed="rId2" cstate="print"/>
          <a:srcRect b="5182"/>
          <a:stretch>
            <a:fillRect/>
          </a:stretch>
        </p:blipFill>
        <p:spPr bwMode="auto">
          <a:xfrm>
            <a:off x="914400" y="3810000"/>
            <a:ext cx="2895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 descr="http://i.imgur.com/jeXVkO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0"/>
            <a:ext cx="3106922" cy="2079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990600"/>
          </a:xfrm>
        </p:spPr>
        <p:txBody>
          <a:bodyPr>
            <a:normAutofit/>
          </a:bodyPr>
          <a:lstStyle/>
          <a:p>
            <a:r>
              <a:rPr lang="pt-PT" sz="1400" dirty="0" smtClean="0">
                <a:solidFill>
                  <a:schemeClr val="tx1"/>
                </a:solidFill>
                <a:latin typeface="Franklin Gothic Book"/>
                <a:cs typeface="Arial" pitchFamily="34" charset="0"/>
              </a:rPr>
              <a:t>        ●</a:t>
            </a:r>
            <a:r>
              <a:rPr lang="pt-PT" sz="2000" dirty="0" smtClean="0">
                <a:solidFill>
                  <a:schemeClr val="tx1"/>
                </a:solidFill>
                <a:latin typeface="Franklin Gothic Book"/>
                <a:cs typeface="Aria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Atrukli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(rolos de massa recheados com queijo, ovos e natas).</a:t>
            </a:r>
            <a:endParaRPr lang="pt-PT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Marcador de Posição de Conteúdo 19" descr="http://i.istockimg.com/file_thumbview_approve/23266321/5/stock-photo-23266321-glamorgan-sausages-on-a-white-background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3886200"/>
            <a:ext cx="2895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46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Imagem 20" descr="http://globomidia.com.br/sites/globomidia.com.br/files/salsich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86200"/>
            <a:ext cx="29718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Imagem 23" descr="https://www.comidaereceitas.com.br/images/stories/2013/09/strkli_cozido.jpg"/>
          <p:cNvPicPr/>
          <p:nvPr/>
        </p:nvPicPr>
        <p:blipFill>
          <a:blip r:embed="rId4" cstate="print"/>
          <a:srcRect b="13938"/>
          <a:stretch>
            <a:fillRect/>
          </a:stretch>
        </p:blipFill>
        <p:spPr bwMode="auto">
          <a:xfrm>
            <a:off x="4572000" y="762000"/>
            <a:ext cx="281940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81000" y="5955227"/>
            <a:ext cx="7315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●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Kulen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(uma espécie de salsicha seca com picante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pt-PT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http://www.likecroatia.com/wp-content/uploads/2013/04/strukli-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762000"/>
            <a:ext cx="289560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Marcador de Posição do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dirty="0" smtClean="0">
                <a:latin typeface="Arial" pitchFamily="34" charset="0"/>
                <a:cs typeface="Arial" pitchFamily="34" charset="0"/>
              </a:rPr>
              <a:t>Conclusão</a:t>
            </a:r>
            <a:endParaRPr lang="pt-PT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Gostei muito de fazer este trabalho pois com ele aprofundei os meus conhecimentos acerca da União Europeia e também da Croácia.</a:t>
            </a: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 Falei um pouco de tudo, mas sobretudo dos aspetos mais relevantes. </a:t>
            </a: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  Em relação á União Europeia, fiquei a conhecer melhor o seu significado, os seus princípios elementos/fatores que levaram ao seu  aparecimento, a sua constituição  e também um pouco da sua história. Em relação á Croácia, fiquei a conhecer melhor o tipo de vida da sua população como a sua religião,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idioma,cultura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gastronomia, relevo e clima, rios, monumentos, moeda…entre outras coisas mais.</a:t>
            </a: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 Terminei a elaboração deste trabalho com bastante satisfação, visto que se tornou divertida e enriquecedora. </a:t>
            </a: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  Espero que tenha cumprido os objetivos. 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47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515112"/>
          </a:xfrm>
        </p:spPr>
        <p:txBody>
          <a:bodyPr>
            <a:noAutofit/>
          </a:bodyPr>
          <a:lstStyle/>
          <a:p>
            <a:pPr algn="ctr"/>
            <a:r>
              <a:rPr lang="pt-PT" sz="3200" dirty="0" smtClean="0">
                <a:latin typeface="Arial" pitchFamily="34" charset="0"/>
                <a:cs typeface="Arial" pitchFamily="34" charset="0"/>
              </a:rPr>
              <a:t>Bibliografia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► Grande Dicionário Enciclopédico Ediclube.</a:t>
            </a: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► Manual de Geografia “ Fazer Geografia” de 7ºano.</a:t>
            </a: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► Atlas Geográfico “ Maravilhas do Mundo”</a:t>
            </a: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► Internet - wikipédia 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3352800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48</a:t>
            </a:fld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0" name="Picture 2" descr="cool transparent smile deal with it emoj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124200"/>
            <a:ext cx="3200400" cy="32004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4523533" y="762000"/>
            <a:ext cx="46204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União Europe</a:t>
            </a:r>
            <a:r>
              <a:rPr lang="pt-P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ia </a:t>
            </a:r>
            <a:endParaRPr lang="pt-P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4419600"/>
            <a:ext cx="3810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1ª parte </a:t>
            </a:r>
            <a:endParaRPr lang="pt-P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70" name="Picture 6" descr="http://www.colegioweb.com.br/wp-content/uploads/2015/04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664" y="3189515"/>
            <a:ext cx="4724400" cy="3245969"/>
          </a:xfrm>
          <a:prstGeom prst="rect">
            <a:avLst/>
          </a:prstGeom>
          <a:noFill/>
        </p:spPr>
      </p:pic>
      <p:pic>
        <p:nvPicPr>
          <p:cNvPr id="36874" name="Picture 10" descr="https://eusouempreendedor.files.wordpress.com/2009/06/europ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9600" cy="3832727"/>
          </a:xfrm>
          <a:prstGeom prst="rect">
            <a:avLst/>
          </a:prstGeom>
          <a:noFill/>
        </p:spPr>
      </p:pic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União Europeia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>
                <a:latin typeface="Arial" pitchFamily="34" charset="0"/>
                <a:cs typeface="Arial" pitchFamily="34" charset="0"/>
              </a:rPr>
              <a:t>União Europeia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6388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PT" sz="2400" b="1" dirty="0" smtClean="0">
                <a:latin typeface="Comic Sans MS" pitchFamily="66" charset="0"/>
              </a:rPr>
              <a:t>   </a:t>
            </a:r>
            <a:r>
              <a:rPr lang="pt-PT" sz="2100" b="1" dirty="0">
                <a:latin typeface="Arial" pitchFamily="34" charset="0"/>
                <a:cs typeface="Arial" pitchFamily="34" charset="0"/>
              </a:rPr>
              <a:t>●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b="1" dirty="0">
                <a:latin typeface="Arial" pitchFamily="34" charset="0"/>
                <a:cs typeface="Arial" pitchFamily="34" charset="0"/>
              </a:rPr>
              <a:t>História da União Europeia </a:t>
            </a:r>
          </a:p>
          <a:p>
            <a:pPr algn="just">
              <a:buNone/>
            </a:pPr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Com a II Guerra Mundial, a Europa ficou completamente devastada e com dificuldades económicas, sendo necessário promover a sua reconstrução, por outro lado, era também fundamental evitar novos conflitos entre os países vizinhos e assim estabelecer a paz duradoura.</a:t>
            </a:r>
          </a:p>
          <a:p>
            <a:pPr algn="just">
              <a:buNone/>
            </a:pPr>
            <a:r>
              <a:rPr lang="pt-PT" altLang="pt-PT" sz="2000" dirty="0" smtClean="0">
                <a:latin typeface="Arial" pitchFamily="34" charset="0"/>
                <a:cs typeface="Arial" pitchFamily="34" charset="0"/>
              </a:rPr>
              <a:t>     Além disso, era importante aumentar as trocas comerciais internacionais e recuperar o prestígio das moedas europeias face ás duas superpotências mundiais:  EUA e União Soviética. A Europa conseguiu reergueu-se através do Plano de </a:t>
            </a:r>
            <a:r>
              <a:rPr lang="pt-PT" altLang="pt-PT" sz="2000" dirty="0" err="1" smtClean="0">
                <a:latin typeface="Arial" pitchFamily="34" charset="0"/>
                <a:cs typeface="Arial" pitchFamily="34" charset="0"/>
              </a:rPr>
              <a:t>Marshall</a:t>
            </a:r>
            <a:r>
              <a:rPr lang="pt-PT" altLang="pt-PT" sz="2000" dirty="0" smtClean="0">
                <a:latin typeface="Arial" pitchFamily="34" charset="0"/>
                <a:cs typeface="Arial" pitchFamily="34" charset="0"/>
              </a:rPr>
              <a:t>, que foi uma ajuda dada pelos EUA, em 1947, para promover a reconstrução dos países aliados, cujos os </a:t>
            </a:r>
            <a:r>
              <a:rPr lang="pt-PT" altLang="pt-PT" sz="2000" dirty="0" err="1" smtClean="0">
                <a:latin typeface="Arial" pitchFamily="34" charset="0"/>
                <a:cs typeface="Arial" pitchFamily="34" charset="0"/>
              </a:rPr>
              <a:t>objetivos</a:t>
            </a:r>
            <a:r>
              <a:rPr lang="pt-PT" altLang="pt-PT" sz="2000" dirty="0" smtClean="0">
                <a:latin typeface="Arial" pitchFamily="34" charset="0"/>
                <a:cs typeface="Arial" pitchFamily="34" charset="0"/>
              </a:rPr>
              <a:t> desta ajuda consistia em:</a:t>
            </a:r>
          </a:p>
          <a:p>
            <a:pPr algn="just">
              <a:buNone/>
            </a:pPr>
            <a:r>
              <a:rPr lang="pt-PT" altLang="pt-PT" sz="2000" dirty="0" smtClean="0">
                <a:latin typeface="Arial" pitchFamily="34" charset="0"/>
                <a:cs typeface="Arial" pitchFamily="34" charset="0"/>
              </a:rPr>
              <a:t>       - contribuir para recuperar a economia dos países aliados e assim possibilitar e aumentar as trocas comerciais com EUA;</a:t>
            </a:r>
          </a:p>
          <a:p>
            <a:pPr algn="just">
              <a:buNone/>
            </a:pPr>
            <a:r>
              <a:rPr lang="pt-PT" altLang="pt-PT" sz="2000" dirty="0" smtClean="0">
                <a:latin typeface="Arial" pitchFamily="34" charset="0"/>
                <a:cs typeface="Arial" pitchFamily="34" charset="0"/>
              </a:rPr>
              <a:t>       - fazer frente à União Soviética, dado o receio que tinham que o seu  poder alastrasse, visto que em termos geográficos estava mais próxima da Europa, do que dos EUA;</a:t>
            </a:r>
          </a:p>
          <a:p>
            <a:pPr algn="just">
              <a:buNone/>
            </a:pPr>
            <a:r>
              <a:rPr lang="pt-PT" altLang="pt-PT" sz="2000" dirty="0" smtClean="0">
                <a:latin typeface="Arial" pitchFamily="34" charset="0"/>
                <a:cs typeface="Arial" pitchFamily="34" charset="0"/>
              </a:rPr>
              <a:t>      - aumenta as exportações, como o seu território não foi atacado nem destruído durante a segunda Guerra Mundial, visto que a guerra ocorreu na Europa, aumentavam assim as exportações, nomeadamente alimentos e armamento.</a:t>
            </a:r>
          </a:p>
          <a:p>
            <a:pPr algn="just">
              <a:buNone/>
            </a:pPr>
            <a:r>
              <a:rPr lang="pt-PT" altLang="pt-PT" sz="2000" dirty="0" smtClean="0">
                <a:latin typeface="Arial" pitchFamily="34" charset="0"/>
                <a:cs typeface="Arial" pitchFamily="34" charset="0"/>
              </a:rPr>
              <a:t>      </a:t>
            </a:r>
          </a:p>
        </p:txBody>
      </p:sp>
      <p:pic>
        <p:nvPicPr>
          <p:cNvPr id="30722" name="Picture 2" descr="[‡₱Ḋ₲₪‡] european un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304800"/>
            <a:ext cx="990600" cy="990600"/>
          </a:xfrm>
          <a:prstGeom prst="rect">
            <a:avLst/>
          </a:prstGeom>
          <a:noFill/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União Europeia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086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000" dirty="0" smtClean="0">
                <a:latin typeface="Comic Sans MS" pitchFamily="66" charset="0"/>
              </a:rPr>
              <a:t>     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Formou-se então em 1948 a BENELUX, que era um pequeno bloco formado pela Holanda, Bélgica e Luxemburgo, que tinha como objetivos:</a:t>
            </a: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−  criar um vasto mercado comum europeu.</a:t>
            </a: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−  criar um grande espaço geográfico. </a:t>
            </a: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−   promover a livre circulação de pessoas, mercadorias, serviços e capitais , sem que houvesse qualquer tipo de problema nas alfândegas.</a:t>
            </a:r>
          </a:p>
          <a:p>
            <a:pPr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</a:t>
            </a:r>
          </a:p>
        </p:txBody>
      </p:sp>
      <p:pic>
        <p:nvPicPr>
          <p:cNvPr id="29698" name="Picture 2" descr="http://www.bni.eu/images/benelu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3048000" cy="315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União Europeia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762000"/>
            <a:ext cx="8229600" cy="6096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Em 1951, criou-se então a CECA ( Comunidade Europeia do Carvão e do Aço) que engloba os países que constituem a BENELUX ( Holanda, Bélgica e Luxemburgo), e que tem como objetivos:</a:t>
            </a: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−  a integração e o desenvolvimento das indústrias do carvão e do aço, dos países europeus internacionais.</a:t>
            </a: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−  assegurar a coordenação da produção, distribuição e controlo dos preços do carvão e do aço.</a:t>
            </a: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     −  permitir a livre circulação destes produtos, bem como a mão de obra e capital ligados á sua produção, tentando melhorar o nível de vida das populações.</a:t>
            </a:r>
          </a:p>
          <a:p>
            <a:pPr>
              <a:buNone/>
            </a:pPr>
            <a:r>
              <a:rPr lang="pt-PT" sz="20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pt-PT" sz="2000" dirty="0" smtClean="0">
                <a:latin typeface="Comic Sans MS" pitchFamily="66" charset="0"/>
              </a:rPr>
              <a:t>       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4" name="Imagem 3" descr="http://3.bp.blogspot.com/-X889aFQoU5A/Ur66knPkhMI/AAAAAAAAPD8/p4gkHAJF41M/s1600/u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038600"/>
            <a:ext cx="29718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idx="1"/>
          </p:nvPr>
        </p:nvSpPr>
        <p:spPr>
          <a:xfrm>
            <a:off x="381000" y="1147464"/>
            <a:ext cx="8382000" cy="5100935"/>
          </a:xfrm>
        </p:spPr>
        <p:txBody>
          <a:bodyPr/>
          <a:lstStyle/>
          <a:p>
            <a:pPr>
              <a:buNone/>
            </a:pPr>
            <a:r>
              <a:rPr lang="pt-PT" sz="3600" dirty="0" smtClean="0">
                <a:latin typeface="Comic Sans MS" pitchFamily="66" charset="0"/>
              </a:rPr>
              <a:t> </a:t>
            </a:r>
          </a:p>
          <a:p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381000" y="6858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24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457200" y="533400"/>
            <a:ext cx="815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PT" dirty="0" smtClean="0">
                <a:latin typeface="Comic Sans MS" pitchFamily="66" charset="0"/>
              </a:rPr>
              <a:t>  </a:t>
            </a:r>
          </a:p>
          <a:p>
            <a:pPr algn="just"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Após a união destes dois blocos, outros países vendo que realmente a junção destes países estava a dar resultado, juntaram-se também e passaram a fazer parte desse bloco que passou a designar-se por Mercado Comum Europeu através do Tratado de Roma, que aconteceu em 1957. Passados muitos anos este bloco passou a ser designado por União Europeia que todos nós hoje conhecemos.</a:t>
            </a:r>
          </a:p>
          <a:p>
            <a:pPr algn="just">
              <a:buNone/>
            </a:pPr>
            <a:r>
              <a:rPr lang="pt-PT" sz="2400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27650" name="Picture 2" descr="http://tambem.com/wp-content/uploads/2011/07/uniao-europe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352800"/>
            <a:ext cx="4190433" cy="281806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União Europeia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2356</TotalTime>
  <Words>4091</Words>
  <Application>Microsoft Office PowerPoint</Application>
  <PresentationFormat>Apresentação no Ecrã (4:3)</PresentationFormat>
  <Paragraphs>514</Paragraphs>
  <Slides>48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48</vt:i4>
      </vt:variant>
    </vt:vector>
  </HeadingPairs>
  <TitlesOfParts>
    <vt:vector size="57" baseType="lpstr">
      <vt:lpstr>Arial</vt:lpstr>
      <vt:lpstr>Calibri</vt:lpstr>
      <vt:lpstr>Comic Sans MS</vt:lpstr>
      <vt:lpstr>Constantia</vt:lpstr>
      <vt:lpstr>Franklin Gothic Book</vt:lpstr>
      <vt:lpstr>Verdana</vt:lpstr>
      <vt:lpstr>Wingdings</vt:lpstr>
      <vt:lpstr>Wingdings 2</vt:lpstr>
      <vt:lpstr>Fluxo</vt:lpstr>
      <vt:lpstr>A União Europeia </vt:lpstr>
      <vt:lpstr>Introdução</vt:lpstr>
      <vt:lpstr>União Europeia </vt:lpstr>
      <vt:lpstr>Apresentação do PowerPoint</vt:lpstr>
      <vt:lpstr>Apresentação do PowerPoint</vt:lpstr>
      <vt:lpstr>União Europeia</vt:lpstr>
      <vt:lpstr>Apresentação do PowerPoint</vt:lpstr>
      <vt:lpstr>Apresentação do PowerPoint</vt:lpstr>
      <vt:lpstr>Apresentação do PowerPoint</vt:lpstr>
      <vt:lpstr> O que é a União Europeia ?</vt:lpstr>
      <vt:lpstr>Os diferentes alargamentos da União Europeia </vt:lpstr>
      <vt:lpstr>Apresentação do PowerPoint</vt:lpstr>
      <vt:lpstr>Apresentação do PowerPoint</vt:lpstr>
      <vt:lpstr>Apresentação do PowerPoint</vt:lpstr>
      <vt:lpstr> Os objetivos/vantagens da União Europeia </vt:lpstr>
      <vt:lpstr>Desvantagens da União Europeia </vt:lpstr>
      <vt:lpstr>       Instituições da União Europeia e as suas funções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moeda única: O Euro </vt:lpstr>
      <vt:lpstr>Apresentação do PowerPoint</vt:lpstr>
      <vt:lpstr>Países que possuem o Euro </vt:lpstr>
      <vt:lpstr>Apresentação do PowerPoint</vt:lpstr>
      <vt:lpstr>Apresentação do PowerPoint</vt:lpstr>
      <vt:lpstr>Apresentação do PowerPoint</vt:lpstr>
      <vt:lpstr>A minha opinião sobre a União Europeia</vt:lpstr>
      <vt:lpstr>Apresentação do PowerPoint</vt:lpstr>
      <vt:lpstr>Apresentação do PowerPoint</vt:lpstr>
      <vt:lpstr>Croácia </vt:lpstr>
      <vt:lpstr>Rede Hidrográfica</vt:lpstr>
      <vt:lpstr>O relevo e clima</vt:lpstr>
      <vt:lpstr>Monumentos emblemáticos</vt:lpstr>
      <vt:lpstr>Moeda</vt:lpstr>
      <vt:lpstr>Política </vt:lpstr>
      <vt:lpstr>Apresentação do PowerPoint</vt:lpstr>
      <vt:lpstr>Economia</vt:lpstr>
      <vt:lpstr>Religião </vt:lpstr>
      <vt:lpstr>Idioma </vt:lpstr>
      <vt:lpstr>Gastronomia </vt:lpstr>
      <vt:lpstr>        ● Atrukli (rolos de massa recheados com queijo, ovos e natas).</vt:lpstr>
      <vt:lpstr>Conclusão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União Europeia</dc:title>
  <dc:creator>CaRoLiNa</dc:creator>
  <cp:lastModifiedBy>Acer</cp:lastModifiedBy>
  <cp:revision>310</cp:revision>
  <dcterms:created xsi:type="dcterms:W3CDTF">2016-04-02T14:51:23Z</dcterms:created>
  <dcterms:modified xsi:type="dcterms:W3CDTF">2016-05-01T09:41:38Z</dcterms:modified>
</cp:coreProperties>
</file>